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256" r:id="rId5"/>
    <p:sldId id="257" r:id="rId6"/>
    <p:sldId id="288" r:id="rId7"/>
    <p:sldId id="289" r:id="rId8"/>
    <p:sldId id="291" r:id="rId9"/>
    <p:sldId id="292" r:id="rId10"/>
    <p:sldId id="293" r:id="rId11"/>
    <p:sldId id="267" r:id="rId12"/>
    <p:sldId id="268" r:id="rId13"/>
    <p:sldId id="269" r:id="rId14"/>
    <p:sldId id="270" r:id="rId15"/>
    <p:sldId id="271" r:id="rId16"/>
    <p:sldId id="272" r:id="rId17"/>
    <p:sldId id="273" r:id="rId18"/>
    <p:sldId id="308" r:id="rId19"/>
    <p:sldId id="274" r:id="rId20"/>
    <p:sldId id="275" r:id="rId21"/>
    <p:sldId id="276" r:id="rId22"/>
    <p:sldId id="312" r:id="rId23"/>
    <p:sldId id="313" r:id="rId24"/>
    <p:sldId id="314" r:id="rId25"/>
    <p:sldId id="315" r:id="rId26"/>
    <p:sldId id="316" r:id="rId27"/>
    <p:sldId id="317" r:id="rId28"/>
    <p:sldId id="277" r:id="rId29"/>
    <p:sldId id="297" r:id="rId30"/>
    <p:sldId id="298" r:id="rId31"/>
    <p:sldId id="309" r:id="rId32"/>
    <p:sldId id="311" r:id="rId33"/>
    <p:sldId id="307" r:id="rId34"/>
    <p:sldId id="29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N Ling" initials="GL" lastIdx="1" clrIdx="0">
    <p:extLst>
      <p:ext uri="{19B8F6BF-5375-455C-9EA6-DF929625EA0E}">
        <p15:presenceInfo xmlns:p15="http://schemas.microsoft.com/office/powerpoint/2012/main" userId="S::19481578@link.hkbu.edu.hk::e3d205b2-356f-4b65-ab9f-7c14072c95a3" providerId="AD"/>
      </p:ext>
    </p:extLst>
  </p:cmAuthor>
  <p:cmAuthor id="2" name="GAN Ling" initials="GL [2]" lastIdx="5" clrIdx="1">
    <p:extLst>
      <p:ext uri="{19B8F6BF-5375-455C-9EA6-DF929625EA0E}">
        <p15:presenceInfo xmlns:p15="http://schemas.microsoft.com/office/powerpoint/2012/main" userId="GAN 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3" autoAdjust="0"/>
    <p:restoredTop sz="94249" autoAdjust="0"/>
  </p:normalViewPr>
  <p:slideViewPr>
    <p:cSldViewPr snapToGrid="0">
      <p:cViewPr varScale="1">
        <p:scale>
          <a:sx n="58" d="100"/>
          <a:sy n="58" d="100"/>
        </p:scale>
        <p:origin x="78" y="120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n Yi LAW" userId="7022f2d7-95f0-4fb1-89f4-e72d0af4d2c8" providerId="ADAL" clId="{9D133726-FC82-4E42-B397-6C917966564F}"/>
    <pc:docChg chg="modSld">
      <pc:chgData name="Yuen Yi LAW" userId="7022f2d7-95f0-4fb1-89f4-e72d0af4d2c8" providerId="ADAL" clId="{9D133726-FC82-4E42-B397-6C917966564F}" dt="2024-08-22T09:43:54.314" v="18" actId="1076"/>
      <pc:docMkLst>
        <pc:docMk/>
      </pc:docMkLst>
      <pc:sldChg chg="modSp">
        <pc:chgData name="Yuen Yi LAW" userId="7022f2d7-95f0-4fb1-89f4-e72d0af4d2c8" providerId="ADAL" clId="{9D133726-FC82-4E42-B397-6C917966564F}" dt="2024-08-22T09:43:06.801" v="13" actId="20577"/>
        <pc:sldMkLst>
          <pc:docMk/>
          <pc:sldMk cId="3973763454" sldId="307"/>
        </pc:sldMkLst>
      </pc:sldChg>
      <pc:sldChg chg="addSp modSp">
        <pc:chgData name="Yuen Yi LAW" userId="7022f2d7-95f0-4fb1-89f4-e72d0af4d2c8" providerId="ADAL" clId="{9D133726-FC82-4E42-B397-6C917966564F}" dt="2024-08-22T09:43:54.314" v="18" actId="1076"/>
        <pc:sldMkLst>
          <pc:docMk/>
          <pc:sldMk cId="4066824669" sldId="311"/>
        </pc:sldMkLst>
      </pc:sldChg>
    </pc:docChg>
  </pc:docChgLst>
  <pc:docChgLst>
    <pc:chgData name="Yuen Yi LAW" userId="7022f2d7-95f0-4fb1-89f4-e72d0af4d2c8" providerId="ADAL" clId="{08159F9D-6270-4B59-B3A6-E35572E5DD72}"/>
    <pc:docChg chg="undo custSel addSld delSld modSld sldOrd">
      <pc:chgData name="Yuen Yi LAW" userId="7022f2d7-95f0-4fb1-89f4-e72d0af4d2c8" providerId="ADAL" clId="{08159F9D-6270-4B59-B3A6-E35572E5DD72}" dt="2025-08-20T06:47:01.295" v="182" actId="47"/>
      <pc:docMkLst>
        <pc:docMk/>
      </pc:docMkLst>
      <pc:sldChg chg="modSp mod">
        <pc:chgData name="Yuen Yi LAW" userId="7022f2d7-95f0-4fb1-89f4-e72d0af4d2c8" providerId="ADAL" clId="{08159F9D-6270-4B59-B3A6-E35572E5DD72}" dt="2025-08-20T05:18:32.705" v="42" actId="20577"/>
        <pc:sldMkLst>
          <pc:docMk/>
          <pc:sldMk cId="3572139831" sldId="256"/>
        </pc:sldMkLst>
        <pc:spChg chg="mod">
          <ac:chgData name="Yuen Yi LAW" userId="7022f2d7-95f0-4fb1-89f4-e72d0af4d2c8" providerId="ADAL" clId="{08159F9D-6270-4B59-B3A6-E35572E5DD72}" dt="2025-08-20T05:18:32.705" v="42" actId="20577"/>
          <ac:spMkLst>
            <pc:docMk/>
            <pc:sldMk cId="3572139831" sldId="256"/>
            <ac:spMk id="3" creationId="{00000000-0000-0000-0000-000000000000}"/>
          </ac:spMkLst>
        </pc:spChg>
      </pc:sldChg>
      <pc:sldChg chg="modSp mod">
        <pc:chgData name="Yuen Yi LAW" userId="7022f2d7-95f0-4fb1-89f4-e72d0af4d2c8" providerId="ADAL" clId="{08159F9D-6270-4B59-B3A6-E35572E5DD72}" dt="2025-08-20T05:35:22.733" v="58" actId="27636"/>
        <pc:sldMkLst>
          <pc:docMk/>
          <pc:sldMk cId="2788102250" sldId="257"/>
        </pc:sldMkLst>
        <pc:spChg chg="mod">
          <ac:chgData name="Yuen Yi LAW" userId="7022f2d7-95f0-4fb1-89f4-e72d0af4d2c8" providerId="ADAL" clId="{08159F9D-6270-4B59-B3A6-E35572E5DD72}" dt="2025-08-20T05:35:19.646" v="56" actId="1076"/>
          <ac:spMkLst>
            <pc:docMk/>
            <pc:sldMk cId="2788102250" sldId="257"/>
            <ac:spMk id="2" creationId="{00000000-0000-0000-0000-000000000000}"/>
          </ac:spMkLst>
        </pc:spChg>
        <pc:spChg chg="mod">
          <ac:chgData name="Yuen Yi LAW" userId="7022f2d7-95f0-4fb1-89f4-e72d0af4d2c8" providerId="ADAL" clId="{08159F9D-6270-4B59-B3A6-E35572E5DD72}" dt="2025-08-20T05:35:22.733" v="58" actId="27636"/>
          <ac:spMkLst>
            <pc:docMk/>
            <pc:sldMk cId="2788102250" sldId="257"/>
            <ac:spMk id="3" creationId="{00000000-0000-0000-0000-000000000000}"/>
          </ac:spMkLst>
        </pc:spChg>
      </pc:sldChg>
      <pc:sldChg chg="modSp mod">
        <pc:chgData name="Yuen Yi LAW" userId="7022f2d7-95f0-4fb1-89f4-e72d0af4d2c8" providerId="ADAL" clId="{08159F9D-6270-4B59-B3A6-E35572E5DD72}" dt="2025-08-20T05:50:40.897" v="86" actId="27636"/>
        <pc:sldMkLst>
          <pc:docMk/>
          <pc:sldMk cId="150184957" sldId="267"/>
        </pc:sldMkLst>
        <pc:spChg chg="mod">
          <ac:chgData name="Yuen Yi LAW" userId="7022f2d7-95f0-4fb1-89f4-e72d0af4d2c8" providerId="ADAL" clId="{08159F9D-6270-4B59-B3A6-E35572E5DD72}" dt="2025-08-20T05:50:25.730" v="80" actId="20577"/>
          <ac:spMkLst>
            <pc:docMk/>
            <pc:sldMk cId="150184957" sldId="267"/>
            <ac:spMk id="2" creationId="{0ED9C98C-7115-F842-9745-41237104ED85}"/>
          </ac:spMkLst>
        </pc:spChg>
        <pc:spChg chg="mod">
          <ac:chgData name="Yuen Yi LAW" userId="7022f2d7-95f0-4fb1-89f4-e72d0af4d2c8" providerId="ADAL" clId="{08159F9D-6270-4B59-B3A6-E35572E5DD72}" dt="2025-08-20T05:50:40.897" v="86" actId="27636"/>
          <ac:spMkLst>
            <pc:docMk/>
            <pc:sldMk cId="150184957" sldId="267"/>
            <ac:spMk id="3" creationId="{4C01EDF0-4767-A34C-B645-E91A29F55246}"/>
          </ac:spMkLst>
        </pc:spChg>
      </pc:sldChg>
      <pc:sldChg chg="modSp mod">
        <pc:chgData name="Yuen Yi LAW" userId="7022f2d7-95f0-4fb1-89f4-e72d0af4d2c8" providerId="ADAL" clId="{08159F9D-6270-4B59-B3A6-E35572E5DD72}" dt="2025-08-20T05:54:26.722" v="88" actId="20577"/>
        <pc:sldMkLst>
          <pc:docMk/>
          <pc:sldMk cId="3846037181" sldId="273"/>
        </pc:sldMkLst>
        <pc:spChg chg="mod">
          <ac:chgData name="Yuen Yi LAW" userId="7022f2d7-95f0-4fb1-89f4-e72d0af4d2c8" providerId="ADAL" clId="{08159F9D-6270-4B59-B3A6-E35572E5DD72}" dt="2025-08-20T05:54:26.722" v="88" actId="20577"/>
          <ac:spMkLst>
            <pc:docMk/>
            <pc:sldMk cId="3846037181" sldId="273"/>
            <ac:spMk id="2" creationId="{1D0B8A0B-C263-6B47-8C46-6689510F40BD}"/>
          </ac:spMkLst>
        </pc:spChg>
      </pc:sldChg>
      <pc:sldChg chg="modSp mod">
        <pc:chgData name="Yuen Yi LAW" userId="7022f2d7-95f0-4fb1-89f4-e72d0af4d2c8" providerId="ADAL" clId="{08159F9D-6270-4B59-B3A6-E35572E5DD72}" dt="2025-08-20T06:45:44.697" v="170" actId="20577"/>
        <pc:sldMkLst>
          <pc:docMk/>
          <pc:sldMk cId="973442770" sldId="277"/>
        </pc:sldMkLst>
        <pc:spChg chg="mod">
          <ac:chgData name="Yuen Yi LAW" userId="7022f2d7-95f0-4fb1-89f4-e72d0af4d2c8" providerId="ADAL" clId="{08159F9D-6270-4B59-B3A6-E35572E5DD72}" dt="2025-08-20T06:45:44.697" v="170" actId="20577"/>
          <ac:spMkLst>
            <pc:docMk/>
            <pc:sldMk cId="973442770" sldId="277"/>
            <ac:spMk id="2" creationId="{4C6C3636-B587-0042-B5D7-F3960256AA84}"/>
          </ac:spMkLst>
        </pc:spChg>
      </pc:sldChg>
      <pc:sldChg chg="modSp add mod">
        <pc:chgData name="Yuen Yi LAW" userId="7022f2d7-95f0-4fb1-89f4-e72d0af4d2c8" providerId="ADAL" clId="{08159F9D-6270-4B59-B3A6-E35572E5DD72}" dt="2025-08-20T05:37:08.040" v="61" actId="20577"/>
        <pc:sldMkLst>
          <pc:docMk/>
          <pc:sldMk cId="1229863761" sldId="288"/>
        </pc:sldMkLst>
        <pc:spChg chg="mod">
          <ac:chgData name="Yuen Yi LAW" userId="7022f2d7-95f0-4fb1-89f4-e72d0af4d2c8" providerId="ADAL" clId="{08159F9D-6270-4B59-B3A6-E35572E5DD72}" dt="2025-08-20T05:37:08.040" v="61" actId="20577"/>
          <ac:spMkLst>
            <pc:docMk/>
            <pc:sldMk cId="1229863761" sldId="288"/>
            <ac:spMk id="2" creationId="{00000000-0000-0000-0000-000000000000}"/>
          </ac:spMkLst>
        </pc:spChg>
      </pc:sldChg>
      <pc:sldChg chg="modSp add mod">
        <pc:chgData name="Yuen Yi LAW" userId="7022f2d7-95f0-4fb1-89f4-e72d0af4d2c8" providerId="ADAL" clId="{08159F9D-6270-4B59-B3A6-E35572E5DD72}" dt="2025-08-20T05:37:24.325" v="64" actId="20577"/>
        <pc:sldMkLst>
          <pc:docMk/>
          <pc:sldMk cId="877693217" sldId="289"/>
        </pc:sldMkLst>
        <pc:spChg chg="mod">
          <ac:chgData name="Yuen Yi LAW" userId="7022f2d7-95f0-4fb1-89f4-e72d0af4d2c8" providerId="ADAL" clId="{08159F9D-6270-4B59-B3A6-E35572E5DD72}" dt="2025-08-20T05:37:24.325" v="64" actId="20577"/>
          <ac:spMkLst>
            <pc:docMk/>
            <pc:sldMk cId="877693217" sldId="289"/>
            <ac:spMk id="2" creationId="{00000000-0000-0000-0000-000000000000}"/>
          </ac:spMkLst>
        </pc:spChg>
      </pc:sldChg>
      <pc:sldChg chg="modSp add mod">
        <pc:chgData name="Yuen Yi LAW" userId="7022f2d7-95f0-4fb1-89f4-e72d0af4d2c8" providerId="ADAL" clId="{08159F9D-6270-4B59-B3A6-E35572E5DD72}" dt="2025-08-20T05:38:27.153" v="72" actId="20577"/>
        <pc:sldMkLst>
          <pc:docMk/>
          <pc:sldMk cId="639958997" sldId="291"/>
        </pc:sldMkLst>
        <pc:spChg chg="mod">
          <ac:chgData name="Yuen Yi LAW" userId="7022f2d7-95f0-4fb1-89f4-e72d0af4d2c8" providerId="ADAL" clId="{08159F9D-6270-4B59-B3A6-E35572E5DD72}" dt="2025-08-20T05:38:27.153" v="72" actId="20577"/>
          <ac:spMkLst>
            <pc:docMk/>
            <pc:sldMk cId="639958997" sldId="291"/>
            <ac:spMk id="2" creationId="{00000000-0000-0000-0000-000000000000}"/>
          </ac:spMkLst>
        </pc:spChg>
      </pc:sldChg>
      <pc:sldChg chg="modSp add mod">
        <pc:chgData name="Yuen Yi LAW" userId="7022f2d7-95f0-4fb1-89f4-e72d0af4d2c8" providerId="ADAL" clId="{08159F9D-6270-4B59-B3A6-E35572E5DD72}" dt="2025-08-20T05:46:17.605" v="77" actId="20577"/>
        <pc:sldMkLst>
          <pc:docMk/>
          <pc:sldMk cId="2683065219" sldId="292"/>
        </pc:sldMkLst>
        <pc:spChg chg="mod">
          <ac:chgData name="Yuen Yi LAW" userId="7022f2d7-95f0-4fb1-89f4-e72d0af4d2c8" providerId="ADAL" clId="{08159F9D-6270-4B59-B3A6-E35572E5DD72}" dt="2025-08-20T05:46:12.525" v="75" actId="20577"/>
          <ac:spMkLst>
            <pc:docMk/>
            <pc:sldMk cId="2683065219" sldId="292"/>
            <ac:spMk id="2" creationId="{00000000-0000-0000-0000-000000000000}"/>
          </ac:spMkLst>
        </pc:spChg>
        <pc:spChg chg="mod">
          <ac:chgData name="Yuen Yi LAW" userId="7022f2d7-95f0-4fb1-89f4-e72d0af4d2c8" providerId="ADAL" clId="{08159F9D-6270-4B59-B3A6-E35572E5DD72}" dt="2025-08-20T05:46:17.605" v="77" actId="20577"/>
          <ac:spMkLst>
            <pc:docMk/>
            <pc:sldMk cId="2683065219" sldId="292"/>
            <ac:spMk id="3" creationId="{00000000-0000-0000-0000-000000000000}"/>
          </ac:spMkLst>
        </pc:spChg>
      </pc:sldChg>
      <pc:sldChg chg="add">
        <pc:chgData name="Yuen Yi LAW" userId="7022f2d7-95f0-4fb1-89f4-e72d0af4d2c8" providerId="ADAL" clId="{08159F9D-6270-4B59-B3A6-E35572E5DD72}" dt="2025-08-20T05:50:16.894" v="78"/>
        <pc:sldMkLst>
          <pc:docMk/>
          <pc:sldMk cId="2615710456" sldId="293"/>
        </pc:sldMkLst>
      </pc:sldChg>
      <pc:sldChg chg="modSp mod">
        <pc:chgData name="Yuen Yi LAW" userId="7022f2d7-95f0-4fb1-89f4-e72d0af4d2c8" providerId="ADAL" clId="{08159F9D-6270-4B59-B3A6-E35572E5DD72}" dt="2025-08-20T06:45:58.691" v="172" actId="20577"/>
        <pc:sldMkLst>
          <pc:docMk/>
          <pc:sldMk cId="3090825217" sldId="297"/>
        </pc:sldMkLst>
        <pc:spChg chg="mod">
          <ac:chgData name="Yuen Yi LAW" userId="7022f2d7-95f0-4fb1-89f4-e72d0af4d2c8" providerId="ADAL" clId="{08159F9D-6270-4B59-B3A6-E35572E5DD72}" dt="2025-08-20T06:45:58.691" v="172" actId="20577"/>
          <ac:spMkLst>
            <pc:docMk/>
            <pc:sldMk cId="3090825217" sldId="297"/>
            <ac:spMk id="2" creationId="{CEBF0061-05C9-5F4A-8AAC-E584A5CF3511}"/>
          </ac:spMkLst>
        </pc:spChg>
      </pc:sldChg>
      <pc:sldChg chg="modSp mod">
        <pc:chgData name="Yuen Yi LAW" userId="7022f2d7-95f0-4fb1-89f4-e72d0af4d2c8" providerId="ADAL" clId="{08159F9D-6270-4B59-B3A6-E35572E5DD72}" dt="2025-08-20T06:46:56.189" v="181" actId="20577"/>
        <pc:sldMkLst>
          <pc:docMk/>
          <pc:sldMk cId="2665062803" sldId="299"/>
        </pc:sldMkLst>
        <pc:spChg chg="mod">
          <ac:chgData name="Yuen Yi LAW" userId="7022f2d7-95f0-4fb1-89f4-e72d0af4d2c8" providerId="ADAL" clId="{08159F9D-6270-4B59-B3A6-E35572E5DD72}" dt="2025-08-20T06:46:56.189" v="181" actId="20577"/>
          <ac:spMkLst>
            <pc:docMk/>
            <pc:sldMk cId="2665062803" sldId="299"/>
            <ac:spMk id="2" creationId="{507B93C0-088F-5442-9426-02B9B89A9396}"/>
          </ac:spMkLst>
        </pc:spChg>
      </pc:sldChg>
      <pc:sldChg chg="modSp mod">
        <pc:chgData name="Yuen Yi LAW" userId="7022f2d7-95f0-4fb1-89f4-e72d0af4d2c8" providerId="ADAL" clId="{08159F9D-6270-4B59-B3A6-E35572E5DD72}" dt="2025-08-20T06:46:45.502" v="178" actId="20577"/>
        <pc:sldMkLst>
          <pc:docMk/>
          <pc:sldMk cId="3973763454" sldId="307"/>
        </pc:sldMkLst>
        <pc:spChg chg="mod">
          <ac:chgData name="Yuen Yi LAW" userId="7022f2d7-95f0-4fb1-89f4-e72d0af4d2c8" providerId="ADAL" clId="{08159F9D-6270-4B59-B3A6-E35572E5DD72}" dt="2025-08-20T06:46:45.502" v="178" actId="20577"/>
          <ac:spMkLst>
            <pc:docMk/>
            <pc:sldMk cId="3973763454" sldId="307"/>
            <ac:spMk id="2" creationId="{B8A82514-4438-6742-915D-9D28575DB6F7}"/>
          </ac:spMkLst>
        </pc:spChg>
        <pc:spChg chg="mod">
          <ac:chgData name="Yuen Yi LAW" userId="7022f2d7-95f0-4fb1-89f4-e72d0af4d2c8" providerId="ADAL" clId="{08159F9D-6270-4B59-B3A6-E35572E5DD72}" dt="2025-08-20T06:46:42.836" v="176" actId="20577"/>
          <ac:spMkLst>
            <pc:docMk/>
            <pc:sldMk cId="3973763454" sldId="307"/>
            <ac:spMk id="3" creationId="{3A9335C1-B3F3-CE47-9BBD-B409624B4BBA}"/>
          </ac:spMkLst>
        </pc:spChg>
      </pc:sldChg>
      <pc:sldChg chg="modSp mod">
        <pc:chgData name="Yuen Yi LAW" userId="7022f2d7-95f0-4fb1-89f4-e72d0af4d2c8" providerId="ADAL" clId="{08159F9D-6270-4B59-B3A6-E35572E5DD72}" dt="2025-08-20T05:54:36.221" v="90" actId="20577"/>
        <pc:sldMkLst>
          <pc:docMk/>
          <pc:sldMk cId="3847892452" sldId="308"/>
        </pc:sldMkLst>
        <pc:spChg chg="mod">
          <ac:chgData name="Yuen Yi LAW" userId="7022f2d7-95f0-4fb1-89f4-e72d0af4d2c8" providerId="ADAL" clId="{08159F9D-6270-4B59-B3A6-E35572E5DD72}" dt="2025-08-20T05:54:36.221" v="90" actId="20577"/>
          <ac:spMkLst>
            <pc:docMk/>
            <pc:sldMk cId="3847892452" sldId="308"/>
            <ac:spMk id="2" creationId="{00000000-0000-0000-0000-000000000000}"/>
          </ac:spMkLst>
        </pc:spChg>
      </pc:sldChg>
      <pc:sldChg chg="del">
        <pc:chgData name="Yuen Yi LAW" userId="7022f2d7-95f0-4fb1-89f4-e72d0af4d2c8" providerId="ADAL" clId="{08159F9D-6270-4B59-B3A6-E35572E5DD72}" dt="2025-08-20T06:47:01.295" v="182" actId="47"/>
        <pc:sldMkLst>
          <pc:docMk/>
          <pc:sldMk cId="1162279303" sldId="310"/>
        </pc:sldMkLst>
      </pc:sldChg>
      <pc:sldChg chg="modSp mod">
        <pc:chgData name="Yuen Yi LAW" userId="7022f2d7-95f0-4fb1-89f4-e72d0af4d2c8" providerId="ADAL" clId="{08159F9D-6270-4B59-B3A6-E35572E5DD72}" dt="2025-08-20T06:46:33.352" v="174" actId="20577"/>
        <pc:sldMkLst>
          <pc:docMk/>
          <pc:sldMk cId="4066824669" sldId="311"/>
        </pc:sldMkLst>
        <pc:spChg chg="mod">
          <ac:chgData name="Yuen Yi LAW" userId="7022f2d7-95f0-4fb1-89f4-e72d0af4d2c8" providerId="ADAL" clId="{08159F9D-6270-4B59-B3A6-E35572E5DD72}" dt="2025-08-20T06:46:33.352" v="174" actId="20577"/>
          <ac:spMkLst>
            <pc:docMk/>
            <pc:sldMk cId="4066824669" sldId="311"/>
            <ac:spMk id="2" creationId="{94094D63-5935-490D-B313-A591883D0F18}"/>
          </ac:spMkLst>
        </pc:spChg>
      </pc:sldChg>
      <pc:sldChg chg="modSp new mod ord">
        <pc:chgData name="Yuen Yi LAW" userId="7022f2d7-95f0-4fb1-89f4-e72d0af4d2c8" providerId="ADAL" clId="{08159F9D-6270-4B59-B3A6-E35572E5DD72}" dt="2025-08-20T05:57:36.285" v="112" actId="12"/>
        <pc:sldMkLst>
          <pc:docMk/>
          <pc:sldMk cId="2273415405" sldId="312"/>
        </pc:sldMkLst>
        <pc:spChg chg="mod">
          <ac:chgData name="Yuen Yi LAW" userId="7022f2d7-95f0-4fb1-89f4-e72d0af4d2c8" providerId="ADAL" clId="{08159F9D-6270-4B59-B3A6-E35572E5DD72}" dt="2025-08-20T05:56:42.799" v="100" actId="1076"/>
          <ac:spMkLst>
            <pc:docMk/>
            <pc:sldMk cId="2273415405" sldId="312"/>
            <ac:spMk id="2" creationId="{29D230AB-2A66-7FE7-1CBD-7819E402E4AE}"/>
          </ac:spMkLst>
        </pc:spChg>
        <pc:spChg chg="mod">
          <ac:chgData name="Yuen Yi LAW" userId="7022f2d7-95f0-4fb1-89f4-e72d0af4d2c8" providerId="ADAL" clId="{08159F9D-6270-4B59-B3A6-E35572E5DD72}" dt="2025-08-20T05:57:36.285" v="112" actId="12"/>
          <ac:spMkLst>
            <pc:docMk/>
            <pc:sldMk cId="2273415405" sldId="312"/>
            <ac:spMk id="3" creationId="{8E9688C9-9A9D-4F3E-8899-EB43F85C3DF9}"/>
          </ac:spMkLst>
        </pc:spChg>
      </pc:sldChg>
      <pc:sldChg chg="addSp delSp modSp new mod">
        <pc:chgData name="Yuen Yi LAW" userId="7022f2d7-95f0-4fb1-89f4-e72d0af4d2c8" providerId="ADAL" clId="{08159F9D-6270-4B59-B3A6-E35572E5DD72}" dt="2025-08-20T06:32:34.957" v="139" actId="403"/>
        <pc:sldMkLst>
          <pc:docMk/>
          <pc:sldMk cId="1098535201" sldId="313"/>
        </pc:sldMkLst>
        <pc:graphicFrameChg chg="add mod modGraphic">
          <ac:chgData name="Yuen Yi LAW" userId="7022f2d7-95f0-4fb1-89f4-e72d0af4d2c8" providerId="ADAL" clId="{08159F9D-6270-4B59-B3A6-E35572E5DD72}" dt="2025-08-20T06:32:34.957" v="139" actId="403"/>
          <ac:graphicFrameMkLst>
            <pc:docMk/>
            <pc:sldMk cId="1098535201" sldId="313"/>
            <ac:graphicFrameMk id="5" creationId="{3A6C34DA-5D7E-4DF5-9AAB-3CCC36F97668}"/>
          </ac:graphicFrameMkLst>
        </pc:graphicFrameChg>
      </pc:sldChg>
      <pc:sldChg chg="addSp delSp modSp new mod">
        <pc:chgData name="Yuen Yi LAW" userId="7022f2d7-95f0-4fb1-89f4-e72d0af4d2c8" providerId="ADAL" clId="{08159F9D-6270-4B59-B3A6-E35572E5DD72}" dt="2025-08-20T06:44:30.229" v="166" actId="1076"/>
        <pc:sldMkLst>
          <pc:docMk/>
          <pc:sldMk cId="3456759860" sldId="314"/>
        </pc:sldMkLst>
        <pc:spChg chg="mod">
          <ac:chgData name="Yuen Yi LAW" userId="7022f2d7-95f0-4fb1-89f4-e72d0af4d2c8" providerId="ADAL" clId="{08159F9D-6270-4B59-B3A6-E35572E5DD72}" dt="2025-08-20T06:44:30.229" v="166" actId="1076"/>
          <ac:spMkLst>
            <pc:docMk/>
            <pc:sldMk cId="3456759860" sldId="314"/>
            <ac:spMk id="3" creationId="{C28F446E-DF2C-848C-31DE-F5C6EA8A3908}"/>
          </ac:spMkLst>
        </pc:spChg>
        <pc:graphicFrameChg chg="add mod modGraphic">
          <ac:chgData name="Yuen Yi LAW" userId="7022f2d7-95f0-4fb1-89f4-e72d0af4d2c8" providerId="ADAL" clId="{08159F9D-6270-4B59-B3A6-E35572E5DD72}" dt="2025-08-20T06:44:25.888" v="165" actId="1076"/>
          <ac:graphicFrameMkLst>
            <pc:docMk/>
            <pc:sldMk cId="3456759860" sldId="314"/>
            <ac:graphicFrameMk id="5" creationId="{A267257D-A188-B7FE-0A05-5D3C942E8EC8}"/>
          </ac:graphicFrameMkLst>
        </pc:graphicFrameChg>
      </pc:sldChg>
      <pc:sldChg chg="add">
        <pc:chgData name="Yuen Yi LAW" userId="7022f2d7-95f0-4fb1-89f4-e72d0af4d2c8" providerId="ADAL" clId="{08159F9D-6270-4B59-B3A6-E35572E5DD72}" dt="2025-08-20T06:45:15.777" v="167"/>
        <pc:sldMkLst>
          <pc:docMk/>
          <pc:sldMk cId="437549731" sldId="315"/>
        </pc:sldMkLst>
      </pc:sldChg>
      <pc:sldChg chg="add">
        <pc:chgData name="Yuen Yi LAW" userId="7022f2d7-95f0-4fb1-89f4-e72d0af4d2c8" providerId="ADAL" clId="{08159F9D-6270-4B59-B3A6-E35572E5DD72}" dt="2025-08-20T06:45:15.777" v="167"/>
        <pc:sldMkLst>
          <pc:docMk/>
          <pc:sldMk cId="3382036378" sldId="316"/>
        </pc:sldMkLst>
      </pc:sldChg>
      <pc:sldChg chg="add">
        <pc:chgData name="Yuen Yi LAW" userId="7022f2d7-95f0-4fb1-89f4-e72d0af4d2c8" providerId="ADAL" clId="{08159F9D-6270-4B59-B3A6-E35572E5DD72}" dt="2025-08-20T06:45:35.456" v="168"/>
        <pc:sldMkLst>
          <pc:docMk/>
          <pc:sldMk cId="2224650875" sldId="317"/>
        </pc:sldMkLst>
      </pc:sldChg>
    </pc:docChg>
  </pc:docChgLst>
  <pc:docChgLst>
    <pc:chgData name="Yuen Yi LAW" userId="7022f2d7-95f0-4fb1-89f4-e72d0af4d2c8" providerId="ADAL" clId="{86B777F7-D022-445F-ABF7-45339AE7436B}"/>
    <pc:docChg chg="custSel modSld">
      <pc:chgData name="Yuen Yi LAW" userId="7022f2d7-95f0-4fb1-89f4-e72d0af4d2c8" providerId="ADAL" clId="{86B777F7-D022-445F-ABF7-45339AE7436B}" dt="2025-08-27T05:30:10.191" v="21" actId="20577"/>
      <pc:docMkLst>
        <pc:docMk/>
      </pc:docMkLst>
      <pc:sldChg chg="modSp mod">
        <pc:chgData name="Yuen Yi LAW" userId="7022f2d7-95f0-4fb1-89f4-e72d0af4d2c8" providerId="ADAL" clId="{86B777F7-D022-445F-ABF7-45339AE7436B}" dt="2025-08-27T05:27:05.866" v="3" actId="20577"/>
        <pc:sldMkLst>
          <pc:docMk/>
          <pc:sldMk cId="4189487043" sldId="276"/>
        </pc:sldMkLst>
        <pc:spChg chg="mod">
          <ac:chgData name="Yuen Yi LAW" userId="7022f2d7-95f0-4fb1-89f4-e72d0af4d2c8" providerId="ADAL" clId="{86B777F7-D022-445F-ABF7-45339AE7436B}" dt="2025-08-27T05:27:05.866" v="3" actId="20577"/>
          <ac:spMkLst>
            <pc:docMk/>
            <pc:sldMk cId="4189487043" sldId="276"/>
            <ac:spMk id="2" creationId="{00408DFE-05F1-F340-A502-1A0736BC1D82}"/>
          </ac:spMkLst>
        </pc:spChg>
      </pc:sldChg>
      <pc:sldChg chg="modSp mod">
        <pc:chgData name="Yuen Yi LAW" userId="7022f2d7-95f0-4fb1-89f4-e72d0af4d2c8" providerId="ADAL" clId="{86B777F7-D022-445F-ABF7-45339AE7436B}" dt="2025-08-27T05:24:34.127" v="1" actId="20577"/>
        <pc:sldMkLst>
          <pc:docMk/>
          <pc:sldMk cId="877693217" sldId="289"/>
        </pc:sldMkLst>
        <pc:spChg chg="mod">
          <ac:chgData name="Yuen Yi LAW" userId="7022f2d7-95f0-4fb1-89f4-e72d0af4d2c8" providerId="ADAL" clId="{86B777F7-D022-445F-ABF7-45339AE7436B}" dt="2025-08-27T05:24:34.127" v="1" actId="20577"/>
          <ac:spMkLst>
            <pc:docMk/>
            <pc:sldMk cId="877693217" sldId="289"/>
            <ac:spMk id="2" creationId="{00000000-0000-0000-0000-000000000000}"/>
          </ac:spMkLst>
        </pc:spChg>
      </pc:sldChg>
      <pc:sldChg chg="modSp mod">
        <pc:chgData name="Yuen Yi LAW" userId="7022f2d7-95f0-4fb1-89f4-e72d0af4d2c8" providerId="ADAL" clId="{86B777F7-D022-445F-ABF7-45339AE7436B}" dt="2025-08-27T05:29:32.828" v="17" actId="1076"/>
        <pc:sldMkLst>
          <pc:docMk/>
          <pc:sldMk cId="2130265925" sldId="309"/>
        </pc:sldMkLst>
        <pc:spChg chg="mod">
          <ac:chgData name="Yuen Yi LAW" userId="7022f2d7-95f0-4fb1-89f4-e72d0af4d2c8" providerId="ADAL" clId="{86B777F7-D022-445F-ABF7-45339AE7436B}" dt="2025-08-27T05:29:30.902" v="16" actId="1076"/>
          <ac:spMkLst>
            <pc:docMk/>
            <pc:sldMk cId="2130265925" sldId="309"/>
            <ac:spMk id="2" creationId="{00000000-0000-0000-0000-000000000000}"/>
          </ac:spMkLst>
        </pc:spChg>
        <pc:spChg chg="mod">
          <ac:chgData name="Yuen Yi LAW" userId="7022f2d7-95f0-4fb1-89f4-e72d0af4d2c8" providerId="ADAL" clId="{86B777F7-D022-445F-ABF7-45339AE7436B}" dt="2025-08-27T05:29:32.828" v="17" actId="1076"/>
          <ac:spMkLst>
            <pc:docMk/>
            <pc:sldMk cId="2130265925" sldId="309"/>
            <ac:spMk id="5" creationId="{380D10DD-358D-A24B-8806-E54E7AED0DA9}"/>
          </ac:spMkLst>
        </pc:spChg>
      </pc:sldChg>
      <pc:sldChg chg="modSp mod">
        <pc:chgData name="Yuen Yi LAW" userId="7022f2d7-95f0-4fb1-89f4-e72d0af4d2c8" providerId="ADAL" clId="{86B777F7-D022-445F-ABF7-45339AE7436B}" dt="2025-08-27T05:30:10.191" v="21" actId="20577"/>
        <pc:sldMkLst>
          <pc:docMk/>
          <pc:sldMk cId="4066824669" sldId="311"/>
        </pc:sldMkLst>
        <pc:spChg chg="mod">
          <ac:chgData name="Yuen Yi LAW" userId="7022f2d7-95f0-4fb1-89f4-e72d0af4d2c8" providerId="ADAL" clId="{86B777F7-D022-445F-ABF7-45339AE7436B}" dt="2025-08-27T05:30:10.191" v="21" actId="20577"/>
          <ac:spMkLst>
            <pc:docMk/>
            <pc:sldMk cId="4066824669" sldId="311"/>
            <ac:spMk id="3" creationId="{C086BCCD-690E-4D97-90A3-CD2E40B279E2}"/>
          </ac:spMkLst>
        </pc:spChg>
      </pc:sldChg>
      <pc:sldChg chg="modSp mod">
        <pc:chgData name="Yuen Yi LAW" userId="7022f2d7-95f0-4fb1-89f4-e72d0af4d2c8" providerId="ADAL" clId="{86B777F7-D022-445F-ABF7-45339AE7436B}" dt="2025-08-27T05:28:22.038" v="15" actId="14734"/>
        <pc:sldMkLst>
          <pc:docMk/>
          <pc:sldMk cId="3456759860" sldId="314"/>
        </pc:sldMkLst>
        <pc:spChg chg="mod">
          <ac:chgData name="Yuen Yi LAW" userId="7022f2d7-95f0-4fb1-89f4-e72d0af4d2c8" providerId="ADAL" clId="{86B777F7-D022-445F-ABF7-45339AE7436B}" dt="2025-08-27T05:28:02.366" v="13" actId="14100"/>
          <ac:spMkLst>
            <pc:docMk/>
            <pc:sldMk cId="3456759860" sldId="314"/>
            <ac:spMk id="3" creationId="{C28F446E-DF2C-848C-31DE-F5C6EA8A3908}"/>
          </ac:spMkLst>
        </pc:spChg>
        <pc:graphicFrameChg chg="mod modGraphic">
          <ac:chgData name="Yuen Yi LAW" userId="7022f2d7-95f0-4fb1-89f4-e72d0af4d2c8" providerId="ADAL" clId="{86B777F7-D022-445F-ABF7-45339AE7436B}" dt="2025-08-27T05:28:22.038" v="15" actId="14734"/>
          <ac:graphicFrameMkLst>
            <pc:docMk/>
            <pc:sldMk cId="3456759860" sldId="314"/>
            <ac:graphicFrameMk id="5" creationId="{A267257D-A188-B7FE-0A05-5D3C942E8EC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1C86F-BCE8-4067-9374-A609281C2188}" type="doc">
      <dgm:prSet loTypeId="urn:microsoft.com/office/officeart/2005/8/layout/hProcess9" loCatId="process" qsTypeId="urn:microsoft.com/office/officeart/2005/8/quickstyle/simple1" qsCatId="simple" csTypeId="urn:microsoft.com/office/officeart/2005/8/colors/accent1_2" csCatId="accent1" phldr="1"/>
      <dgm:spPr/>
    </dgm:pt>
    <dgm:pt modelId="{17E6CBDC-2FDE-49ED-B416-1BA89D51CCD6}">
      <dgm:prSet phldrT="[Text]"/>
      <dgm:spPr>
        <a:xfrm>
          <a:off x="2850" y="902970"/>
          <a:ext cx="1371144" cy="1203960"/>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solidFill>
                <a:sysClr val="window" lastClr="FFFFFF"/>
              </a:solidFill>
              <a:latin typeface="Calibri" panose="020F0502020204030204"/>
              <a:ea typeface="+mn-ea"/>
              <a:cs typeface="+mn-cs"/>
            </a:rPr>
            <a:t>What is the issue and why is it worth researching?</a:t>
          </a:r>
        </a:p>
      </dgm:t>
    </dgm:pt>
    <dgm:pt modelId="{91D575BD-3FF5-46AE-BB6E-A15654F0E27B}" type="parTrans" cxnId="{3D0FACD7-FE85-4165-A056-E8E0AA40F5D2}">
      <dgm:prSet/>
      <dgm:spPr/>
      <dgm:t>
        <a:bodyPr/>
        <a:lstStyle/>
        <a:p>
          <a:endParaRPr lang="en-US"/>
        </a:p>
      </dgm:t>
    </dgm:pt>
    <dgm:pt modelId="{B8DF828E-920E-4200-AE5C-5B85B90320BE}" type="sibTrans" cxnId="{3D0FACD7-FE85-4165-A056-E8E0AA40F5D2}">
      <dgm:prSet/>
      <dgm:spPr/>
      <dgm:t>
        <a:bodyPr/>
        <a:lstStyle/>
        <a:p>
          <a:endParaRPr lang="en-US"/>
        </a:p>
      </dgm:t>
    </dgm:pt>
    <dgm:pt modelId="{4FB913DF-347C-4C1A-90FB-48994C7068F8}">
      <dgm:prSet phldrT="[Text]"/>
      <dgm:spPr>
        <a:xfrm>
          <a:off x="1442552" y="902970"/>
          <a:ext cx="1371144" cy="1203960"/>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Your approach to examining the issue (Methodology) </a:t>
          </a:r>
        </a:p>
      </dgm:t>
    </dgm:pt>
    <dgm:pt modelId="{0FAC38C1-309A-4B7E-855A-8EB60F69B72A}" type="parTrans" cxnId="{AE6C814E-C740-47AA-903E-DE32CA435339}">
      <dgm:prSet/>
      <dgm:spPr/>
      <dgm:t>
        <a:bodyPr/>
        <a:lstStyle/>
        <a:p>
          <a:endParaRPr lang="en-US"/>
        </a:p>
      </dgm:t>
    </dgm:pt>
    <dgm:pt modelId="{95E84364-5B87-4AA5-A55A-8149F1500C4C}" type="sibTrans" cxnId="{AE6C814E-C740-47AA-903E-DE32CA435339}">
      <dgm:prSet/>
      <dgm:spPr/>
      <dgm:t>
        <a:bodyPr/>
        <a:lstStyle/>
        <a:p>
          <a:endParaRPr lang="en-US"/>
        </a:p>
      </dgm:t>
    </dgm:pt>
    <dgm:pt modelId="{A609F7C3-BC4F-4895-B909-87BE52E9F4CF}">
      <dgm:prSet phldrT="[Text]"/>
      <dgm:spPr>
        <a:xfrm>
          <a:off x="2882253" y="902970"/>
          <a:ext cx="1371144" cy="1203960"/>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solidFill>
                <a:sysClr val="window" lastClr="FFFFFF"/>
              </a:solidFill>
              <a:latin typeface="Calibri" panose="020F0502020204030204"/>
              <a:ea typeface="+mn-ea"/>
              <a:cs typeface="+mn-cs"/>
            </a:rPr>
            <a:t>Your findings/results </a:t>
          </a:r>
        </a:p>
      </dgm:t>
    </dgm:pt>
    <dgm:pt modelId="{D8DA0D28-5BC8-48C6-8A11-B9A8F9C044BA}" type="parTrans" cxnId="{1FD9E280-623E-4E9F-9926-7F445712CB2B}">
      <dgm:prSet/>
      <dgm:spPr/>
      <dgm:t>
        <a:bodyPr/>
        <a:lstStyle/>
        <a:p>
          <a:endParaRPr lang="en-US"/>
        </a:p>
      </dgm:t>
    </dgm:pt>
    <dgm:pt modelId="{E1361D39-4010-4B8B-B852-2D3D945437D7}" type="sibTrans" cxnId="{1FD9E280-623E-4E9F-9926-7F445712CB2B}">
      <dgm:prSet/>
      <dgm:spPr/>
      <dgm:t>
        <a:bodyPr/>
        <a:lstStyle/>
        <a:p>
          <a:endParaRPr lang="en-US"/>
        </a:p>
      </dgm:t>
    </dgm:pt>
    <dgm:pt modelId="{54107F1E-E2DD-42F5-B11D-937E230BDEF9}">
      <dgm:prSet phldrT="[Text]"/>
      <dgm:spPr>
        <a:xfrm>
          <a:off x="4321955" y="902970"/>
          <a:ext cx="1371144" cy="1203960"/>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r>
            <a:rPr lang="en-US">
              <a:solidFill>
                <a:sysClr val="window" lastClr="FFFFFF"/>
              </a:solidFill>
              <a:latin typeface="Calibri" panose="020F0502020204030204"/>
              <a:ea typeface="+mn-ea"/>
              <a:cs typeface="+mn-cs"/>
            </a:rPr>
            <a:t>What are your conclusions and their implications</a:t>
          </a:r>
        </a:p>
      </dgm:t>
    </dgm:pt>
    <dgm:pt modelId="{54D29A99-EE65-44F6-BF28-18A5EB0BC529}" type="parTrans" cxnId="{E178E4D5-7426-4811-94A4-6AD5E5F83298}">
      <dgm:prSet/>
      <dgm:spPr/>
      <dgm:t>
        <a:bodyPr/>
        <a:lstStyle/>
        <a:p>
          <a:endParaRPr lang="en-US"/>
        </a:p>
      </dgm:t>
    </dgm:pt>
    <dgm:pt modelId="{E76B345F-9B82-49C7-9C99-4C539FA8A6A5}" type="sibTrans" cxnId="{E178E4D5-7426-4811-94A4-6AD5E5F83298}">
      <dgm:prSet/>
      <dgm:spPr/>
      <dgm:t>
        <a:bodyPr/>
        <a:lstStyle/>
        <a:p>
          <a:endParaRPr lang="en-US"/>
        </a:p>
      </dgm:t>
    </dgm:pt>
    <dgm:pt modelId="{A033B256-4453-427E-8F70-198614B9309F}" type="pres">
      <dgm:prSet presAssocID="{5EE1C86F-BCE8-4067-9374-A609281C2188}" presName="CompostProcess" presStyleCnt="0">
        <dgm:presLayoutVars>
          <dgm:dir/>
          <dgm:resizeHandles val="exact"/>
        </dgm:presLayoutVars>
      </dgm:prSet>
      <dgm:spPr/>
    </dgm:pt>
    <dgm:pt modelId="{E4873298-6CC4-4221-9774-24C666C76ED2}" type="pres">
      <dgm:prSet presAssocID="{5EE1C86F-BCE8-4067-9374-A609281C2188}" presName="arrow" presStyleLbl="bgShp" presStyleIdx="0" presStyleCnt="1"/>
      <dgm:spPr>
        <a:xfrm>
          <a:off x="427196" y="0"/>
          <a:ext cx="4841557" cy="3009900"/>
        </a:xfrm>
        <a:prstGeom prst="rightArrow">
          <a:avLst/>
        </a:prstGeom>
        <a:solidFill>
          <a:srgbClr val="5B9BD5">
            <a:tint val="40000"/>
            <a:hueOff val="0"/>
            <a:satOff val="0"/>
            <a:lumOff val="0"/>
            <a:alphaOff val="0"/>
          </a:srgbClr>
        </a:solidFill>
        <a:ln>
          <a:noFill/>
        </a:ln>
        <a:effectLst/>
      </dgm:spPr>
    </dgm:pt>
    <dgm:pt modelId="{9FA402E9-8E8A-4131-B67F-DFC9F5D3DBAB}" type="pres">
      <dgm:prSet presAssocID="{5EE1C86F-BCE8-4067-9374-A609281C2188}" presName="linearProcess" presStyleCnt="0"/>
      <dgm:spPr/>
    </dgm:pt>
    <dgm:pt modelId="{63E0DC7E-DC1B-4FB9-BA1C-4490D8CAAC19}" type="pres">
      <dgm:prSet presAssocID="{17E6CBDC-2FDE-49ED-B416-1BA89D51CCD6}" presName="textNode" presStyleLbl="node1" presStyleIdx="0" presStyleCnt="4">
        <dgm:presLayoutVars>
          <dgm:bulletEnabled val="1"/>
        </dgm:presLayoutVars>
      </dgm:prSet>
      <dgm:spPr/>
    </dgm:pt>
    <dgm:pt modelId="{343B36F3-07AA-4010-963D-C5A5E059EA71}" type="pres">
      <dgm:prSet presAssocID="{B8DF828E-920E-4200-AE5C-5B85B90320BE}" presName="sibTrans" presStyleCnt="0"/>
      <dgm:spPr/>
    </dgm:pt>
    <dgm:pt modelId="{5B795913-F5EE-4E82-AA00-98D7DC17207F}" type="pres">
      <dgm:prSet presAssocID="{4FB913DF-347C-4C1A-90FB-48994C7068F8}" presName="textNode" presStyleLbl="node1" presStyleIdx="1" presStyleCnt="4">
        <dgm:presLayoutVars>
          <dgm:bulletEnabled val="1"/>
        </dgm:presLayoutVars>
      </dgm:prSet>
      <dgm:spPr/>
    </dgm:pt>
    <dgm:pt modelId="{8BB31EC0-BE0C-40E8-B7E6-113DF00D04D6}" type="pres">
      <dgm:prSet presAssocID="{95E84364-5B87-4AA5-A55A-8149F1500C4C}" presName="sibTrans" presStyleCnt="0"/>
      <dgm:spPr/>
    </dgm:pt>
    <dgm:pt modelId="{5622D26E-46E2-4F98-9E6E-A807C1D1D457}" type="pres">
      <dgm:prSet presAssocID="{A609F7C3-BC4F-4895-B909-87BE52E9F4CF}" presName="textNode" presStyleLbl="node1" presStyleIdx="2" presStyleCnt="4">
        <dgm:presLayoutVars>
          <dgm:bulletEnabled val="1"/>
        </dgm:presLayoutVars>
      </dgm:prSet>
      <dgm:spPr/>
    </dgm:pt>
    <dgm:pt modelId="{808E5F19-C5CF-445E-8F52-C2D089E4CABC}" type="pres">
      <dgm:prSet presAssocID="{E1361D39-4010-4B8B-B852-2D3D945437D7}" presName="sibTrans" presStyleCnt="0"/>
      <dgm:spPr/>
    </dgm:pt>
    <dgm:pt modelId="{7804D91B-A8F9-45AE-A396-B2C179D65232}" type="pres">
      <dgm:prSet presAssocID="{54107F1E-E2DD-42F5-B11D-937E230BDEF9}" presName="textNode" presStyleLbl="node1" presStyleIdx="3" presStyleCnt="4">
        <dgm:presLayoutVars>
          <dgm:bulletEnabled val="1"/>
        </dgm:presLayoutVars>
      </dgm:prSet>
      <dgm:spPr/>
    </dgm:pt>
  </dgm:ptLst>
  <dgm:cxnLst>
    <dgm:cxn modelId="{66DF2403-C32B-4393-BCE7-6215F33ED2FF}" type="presOf" srcId="{A609F7C3-BC4F-4895-B909-87BE52E9F4CF}" destId="{5622D26E-46E2-4F98-9E6E-A807C1D1D457}" srcOrd="0" destOrd="0" presId="urn:microsoft.com/office/officeart/2005/8/layout/hProcess9"/>
    <dgm:cxn modelId="{6C80E30F-3C0E-4F43-8D66-B11CEA17DD53}" type="presOf" srcId="{54107F1E-E2DD-42F5-B11D-937E230BDEF9}" destId="{7804D91B-A8F9-45AE-A396-B2C179D65232}" srcOrd="0" destOrd="0" presId="urn:microsoft.com/office/officeart/2005/8/layout/hProcess9"/>
    <dgm:cxn modelId="{E79C014A-AF45-49DB-ADD2-ED7AD55326C8}" type="presOf" srcId="{17E6CBDC-2FDE-49ED-B416-1BA89D51CCD6}" destId="{63E0DC7E-DC1B-4FB9-BA1C-4490D8CAAC19}" srcOrd="0" destOrd="0" presId="urn:microsoft.com/office/officeart/2005/8/layout/hProcess9"/>
    <dgm:cxn modelId="{AE6C814E-C740-47AA-903E-DE32CA435339}" srcId="{5EE1C86F-BCE8-4067-9374-A609281C2188}" destId="{4FB913DF-347C-4C1A-90FB-48994C7068F8}" srcOrd="1" destOrd="0" parTransId="{0FAC38C1-309A-4B7E-855A-8EB60F69B72A}" sibTransId="{95E84364-5B87-4AA5-A55A-8149F1500C4C}"/>
    <dgm:cxn modelId="{1FD9E280-623E-4E9F-9926-7F445712CB2B}" srcId="{5EE1C86F-BCE8-4067-9374-A609281C2188}" destId="{A609F7C3-BC4F-4895-B909-87BE52E9F4CF}" srcOrd="2" destOrd="0" parTransId="{D8DA0D28-5BC8-48C6-8A11-B9A8F9C044BA}" sibTransId="{E1361D39-4010-4B8B-B852-2D3D945437D7}"/>
    <dgm:cxn modelId="{22946193-734F-413D-BBC6-BFA098968A36}" type="presOf" srcId="{5EE1C86F-BCE8-4067-9374-A609281C2188}" destId="{A033B256-4453-427E-8F70-198614B9309F}" srcOrd="0" destOrd="0" presId="urn:microsoft.com/office/officeart/2005/8/layout/hProcess9"/>
    <dgm:cxn modelId="{536523AD-9538-47B2-9189-B1F1211C9050}" type="presOf" srcId="{4FB913DF-347C-4C1A-90FB-48994C7068F8}" destId="{5B795913-F5EE-4E82-AA00-98D7DC17207F}" srcOrd="0" destOrd="0" presId="urn:microsoft.com/office/officeart/2005/8/layout/hProcess9"/>
    <dgm:cxn modelId="{E178E4D5-7426-4811-94A4-6AD5E5F83298}" srcId="{5EE1C86F-BCE8-4067-9374-A609281C2188}" destId="{54107F1E-E2DD-42F5-B11D-937E230BDEF9}" srcOrd="3" destOrd="0" parTransId="{54D29A99-EE65-44F6-BF28-18A5EB0BC529}" sibTransId="{E76B345F-9B82-49C7-9C99-4C539FA8A6A5}"/>
    <dgm:cxn modelId="{3D0FACD7-FE85-4165-A056-E8E0AA40F5D2}" srcId="{5EE1C86F-BCE8-4067-9374-A609281C2188}" destId="{17E6CBDC-2FDE-49ED-B416-1BA89D51CCD6}" srcOrd="0" destOrd="0" parTransId="{91D575BD-3FF5-46AE-BB6E-A15654F0E27B}" sibTransId="{B8DF828E-920E-4200-AE5C-5B85B90320BE}"/>
    <dgm:cxn modelId="{52CD78D1-F50E-4805-A582-51FE4D4ADA34}" type="presParOf" srcId="{A033B256-4453-427E-8F70-198614B9309F}" destId="{E4873298-6CC4-4221-9774-24C666C76ED2}" srcOrd="0" destOrd="0" presId="urn:microsoft.com/office/officeart/2005/8/layout/hProcess9"/>
    <dgm:cxn modelId="{F130F76A-8C8B-4742-8B35-0DE20D28FEE8}" type="presParOf" srcId="{A033B256-4453-427E-8F70-198614B9309F}" destId="{9FA402E9-8E8A-4131-B67F-DFC9F5D3DBAB}" srcOrd="1" destOrd="0" presId="urn:microsoft.com/office/officeart/2005/8/layout/hProcess9"/>
    <dgm:cxn modelId="{B5DBDC58-619D-453F-99A4-6254FEE8C04C}" type="presParOf" srcId="{9FA402E9-8E8A-4131-B67F-DFC9F5D3DBAB}" destId="{63E0DC7E-DC1B-4FB9-BA1C-4490D8CAAC19}" srcOrd="0" destOrd="0" presId="urn:microsoft.com/office/officeart/2005/8/layout/hProcess9"/>
    <dgm:cxn modelId="{64A18B7E-F1AA-4465-ABEE-8630CB37CA85}" type="presParOf" srcId="{9FA402E9-8E8A-4131-B67F-DFC9F5D3DBAB}" destId="{343B36F3-07AA-4010-963D-C5A5E059EA71}" srcOrd="1" destOrd="0" presId="urn:microsoft.com/office/officeart/2005/8/layout/hProcess9"/>
    <dgm:cxn modelId="{29E036D1-6A14-4A58-9C05-943683675C2E}" type="presParOf" srcId="{9FA402E9-8E8A-4131-B67F-DFC9F5D3DBAB}" destId="{5B795913-F5EE-4E82-AA00-98D7DC17207F}" srcOrd="2" destOrd="0" presId="urn:microsoft.com/office/officeart/2005/8/layout/hProcess9"/>
    <dgm:cxn modelId="{B504FC82-7CCD-48C9-B355-457E8311964C}" type="presParOf" srcId="{9FA402E9-8E8A-4131-B67F-DFC9F5D3DBAB}" destId="{8BB31EC0-BE0C-40E8-B7E6-113DF00D04D6}" srcOrd="3" destOrd="0" presId="urn:microsoft.com/office/officeart/2005/8/layout/hProcess9"/>
    <dgm:cxn modelId="{BC8B65CE-E8A3-48E1-871D-CC271254E9FA}" type="presParOf" srcId="{9FA402E9-8E8A-4131-B67F-DFC9F5D3DBAB}" destId="{5622D26E-46E2-4F98-9E6E-A807C1D1D457}" srcOrd="4" destOrd="0" presId="urn:microsoft.com/office/officeart/2005/8/layout/hProcess9"/>
    <dgm:cxn modelId="{82251A60-820A-4ACD-92FD-2EB30FDEB007}" type="presParOf" srcId="{9FA402E9-8E8A-4131-B67F-DFC9F5D3DBAB}" destId="{808E5F19-C5CF-445E-8F52-C2D089E4CABC}" srcOrd="5" destOrd="0" presId="urn:microsoft.com/office/officeart/2005/8/layout/hProcess9"/>
    <dgm:cxn modelId="{318CDFFA-FF3C-4176-B641-EAD26267ED09}" type="presParOf" srcId="{9FA402E9-8E8A-4131-B67F-DFC9F5D3DBAB}" destId="{7804D91B-A8F9-45AE-A396-B2C179D6523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73298-6CC4-4221-9774-24C666C76ED2}">
      <dsp:nvSpPr>
        <dsp:cNvPr id="0" name=""/>
        <dsp:cNvSpPr/>
      </dsp:nvSpPr>
      <dsp:spPr>
        <a:xfrm>
          <a:off x="579913" y="0"/>
          <a:ext cx="6572355" cy="3217332"/>
        </a:xfrm>
        <a:prstGeom prst="rightArrow">
          <a:avLst/>
        </a:prstGeom>
        <a:solidFill>
          <a:srgbClr val="5B9BD5">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3E0DC7E-DC1B-4FB9-BA1C-4490D8CAAC19}">
      <dsp:nvSpPr>
        <dsp:cNvPr id="0" name=""/>
        <dsp:cNvSpPr/>
      </dsp:nvSpPr>
      <dsp:spPr>
        <a:xfrm>
          <a:off x="3869" y="965199"/>
          <a:ext cx="1861311" cy="1286932"/>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ysClr val="window" lastClr="FFFFFF"/>
              </a:solidFill>
              <a:latin typeface="Calibri" panose="020F0502020204030204"/>
              <a:ea typeface="+mn-ea"/>
              <a:cs typeface="+mn-cs"/>
            </a:rPr>
            <a:t>What is the issue and why is it worth researching?</a:t>
          </a:r>
        </a:p>
      </dsp:txBody>
      <dsp:txXfrm>
        <a:off x="66692" y="1028022"/>
        <a:ext cx="1735665" cy="1161286"/>
      </dsp:txXfrm>
    </dsp:sp>
    <dsp:sp modelId="{5B795913-F5EE-4E82-AA00-98D7DC17207F}">
      <dsp:nvSpPr>
        <dsp:cNvPr id="0" name=""/>
        <dsp:cNvSpPr/>
      </dsp:nvSpPr>
      <dsp:spPr>
        <a:xfrm>
          <a:off x="1958247" y="965199"/>
          <a:ext cx="1861311" cy="1286932"/>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Your approach to examining the issue (Methodology) </a:t>
          </a:r>
        </a:p>
      </dsp:txBody>
      <dsp:txXfrm>
        <a:off x="2021070" y="1028022"/>
        <a:ext cx="1735665" cy="1161286"/>
      </dsp:txXfrm>
    </dsp:sp>
    <dsp:sp modelId="{5622D26E-46E2-4F98-9E6E-A807C1D1D457}">
      <dsp:nvSpPr>
        <dsp:cNvPr id="0" name=""/>
        <dsp:cNvSpPr/>
      </dsp:nvSpPr>
      <dsp:spPr>
        <a:xfrm>
          <a:off x="3912624" y="965199"/>
          <a:ext cx="1861311" cy="1286932"/>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ysClr val="window" lastClr="FFFFFF"/>
              </a:solidFill>
              <a:latin typeface="Calibri" panose="020F0502020204030204"/>
              <a:ea typeface="+mn-ea"/>
              <a:cs typeface="+mn-cs"/>
            </a:rPr>
            <a:t>Your findings/results </a:t>
          </a:r>
        </a:p>
      </dsp:txBody>
      <dsp:txXfrm>
        <a:off x="3975447" y="1028022"/>
        <a:ext cx="1735665" cy="1161286"/>
      </dsp:txXfrm>
    </dsp:sp>
    <dsp:sp modelId="{7804D91B-A8F9-45AE-A396-B2C179D65232}">
      <dsp:nvSpPr>
        <dsp:cNvPr id="0" name=""/>
        <dsp:cNvSpPr/>
      </dsp:nvSpPr>
      <dsp:spPr>
        <a:xfrm>
          <a:off x="5867001" y="965199"/>
          <a:ext cx="1861311" cy="1286932"/>
        </a:xfrm>
        <a:prstGeom prst="roundRect">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ysClr val="window" lastClr="FFFFFF"/>
              </a:solidFill>
              <a:latin typeface="Calibri" panose="020F0502020204030204"/>
              <a:ea typeface="+mn-ea"/>
              <a:cs typeface="+mn-cs"/>
            </a:rPr>
            <a:t>What are your conclusions and their implications</a:t>
          </a:r>
        </a:p>
      </dsp:txBody>
      <dsp:txXfrm>
        <a:off x="5929824" y="1028022"/>
        <a:ext cx="1735665" cy="11612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11CF8-7FBE-7E4A-8C0B-B66662FE50F7}"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7B1A8-2BB8-7244-B6B7-9181BE858A85}" type="slidenum">
              <a:rPr lang="en-US" smtClean="0"/>
              <a:t>‹#›</a:t>
            </a:fld>
            <a:endParaRPr lang="en-US"/>
          </a:p>
        </p:txBody>
      </p:sp>
    </p:spTree>
    <p:extLst>
      <p:ext uri="{BB962C8B-B14F-4D97-AF65-F5344CB8AC3E}">
        <p14:creationId xmlns:p14="http://schemas.microsoft.com/office/powerpoint/2010/main" val="439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93BB51-360B-D345-A18F-124AE120A846}"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4ACC73-8FF5-7C43-8317-4DD35CCD3725}"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7AA459-70A5-A946-86E1-C55658B7E0C0}"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10C1A1B-5DA9-5F40-8A12-1016629DB12C}"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2F85A5D-9CE8-6F44-B194-D934889963C8}"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F7752B0-1DD3-0241-9E1D-CD3B14408ADD}"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E3E9E-CB1A-AF4F-8BA1-EBB124F81EF2}"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803F00-406F-A84B-86C4-1C06EB3EDAF7}"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00ACE2-CABA-944F-A548-FFDAAFE2AF8B}"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100738-6E32-FC47-B0D8-B444EA87C6A1}" type="datetime1">
              <a:rPr lang="en-HK" smtClean="0"/>
              <a:t>27/8/2025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A58901-C5AD-E943-88CD-8A5CFB175D3F}"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E52FDA-3918-824B-9984-9531A50D0D46}" type="datetime1">
              <a:rPr lang="en-HK" smtClean="0"/>
              <a:t>27/8/2025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9BC6D8-B3B4-1940-A68A-F262DFB86D80}" type="datetime1">
              <a:rPr lang="en-HK" smtClean="0"/>
              <a:t>27/8/2025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80113-C76F-4B49-A54A-DA55154A7115}" type="datetime1">
              <a:rPr lang="en-HK" smtClean="0"/>
              <a:t>27/8/2025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8F5373-C0B9-F64A-9874-3497D1C73E9C}"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3B67B9-2933-3040-84A0-30CF95EE4F70}" type="datetime1">
              <a:rPr lang="en-HK" smtClean="0"/>
              <a:t>27/8/2025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90D0AE-B4EF-4F4D-A3CA-2F5EB4C551B0}" type="datetime1">
              <a:rPr lang="en-HK" smtClean="0"/>
              <a:t>27/8/2025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hyperlink" Target="https://www.ted.com/talks/rebecca_brachman_a_new_class_of_drug_that_could_prevent_depression_and_ptsd#t-11892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_kLe_GDjw7k?si=yec7i5EO2otLubAw" TargetMode="External"/><Relationship Id="rId2" Type="http://schemas.openxmlformats.org/officeDocument/2006/relationships/hyperlink" Target="https://youtu.be/P7kUI6prT_Y?si=kgbngClilshoU8Jp" TargetMode="External"/><Relationship Id="rId1" Type="http://schemas.openxmlformats.org/officeDocument/2006/relationships/slideLayout" Target="../slideLayouts/slideLayout2.xml"/><Relationship Id="rId4" Type="http://schemas.openxmlformats.org/officeDocument/2006/relationships/hyperlink" Target="https://youtu.be/-pUXicoE1ek?si=vXW2Fu8DI3gS_oF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zqb6Sq4Ml68&amp;t=58s" TargetMode="External"/><Relationship Id="rId2" Type="http://schemas.openxmlformats.org/officeDocument/2006/relationships/slideLayout" Target="../slideLayouts/slideLayout2.xml"/><Relationship Id="rId1" Type="http://schemas.openxmlformats.org/officeDocument/2006/relationships/video" Target="https://www.youtube.com/embed/zqb6Sq4Ml68" TargetMode="Externa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pNIO5KkIq7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qFLL-XB56U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0749" y="1244212"/>
            <a:ext cx="8915399" cy="2262781"/>
          </a:xfrm>
        </p:spPr>
        <p:txBody>
          <a:bodyPr>
            <a:normAutofit fontScale="90000"/>
          </a:bodyPr>
          <a:lstStyle/>
          <a:p>
            <a:r>
              <a:rPr lang="en-US" dirty="0"/>
              <a:t>MCCP6020 </a:t>
            </a:r>
            <a:br>
              <a:rPr lang="en-US" dirty="0"/>
            </a:br>
            <a:r>
              <a:rPr lang="en-US" dirty="0"/>
              <a:t>Advanced English for Academic Purposes</a:t>
            </a:r>
          </a:p>
        </p:txBody>
      </p:sp>
      <p:sp>
        <p:nvSpPr>
          <p:cNvPr id="3" name="Subtitle 2"/>
          <p:cNvSpPr>
            <a:spLocks noGrp="1"/>
          </p:cNvSpPr>
          <p:nvPr>
            <p:ph type="subTitle" idx="1"/>
          </p:nvPr>
        </p:nvSpPr>
        <p:spPr>
          <a:xfrm>
            <a:off x="2547332" y="4044463"/>
            <a:ext cx="8915399" cy="1126283"/>
          </a:xfrm>
        </p:spPr>
        <p:txBody>
          <a:bodyPr>
            <a:normAutofit lnSpcReduction="10000"/>
          </a:bodyPr>
          <a:lstStyle/>
          <a:p>
            <a:r>
              <a:rPr lang="en-US" sz="2000" dirty="0"/>
              <a:t>Session 4</a:t>
            </a:r>
          </a:p>
          <a:p>
            <a:r>
              <a:rPr lang="en-GB" altLang="zh-CN" sz="2000" dirty="0"/>
              <a:t>Giving an Academic Oral Presentation (Conference Paper Presentation Skills)</a:t>
            </a:r>
          </a:p>
        </p:txBody>
      </p:sp>
      <p:sp>
        <p:nvSpPr>
          <p:cNvPr id="4" name="Slide Number Placeholder 3">
            <a:extLst>
              <a:ext uri="{FF2B5EF4-FFF2-40B4-BE49-F238E27FC236}">
                <a16:creationId xmlns:a16="http://schemas.microsoft.com/office/drawing/2014/main" id="{CA121820-2572-0848-865C-A4F6338A139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572139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903851-F222-624C-9196-53C63C9FF633}"/>
              </a:ext>
            </a:extLst>
          </p:cNvPr>
          <p:cNvSpPr>
            <a:spLocks noGrp="1"/>
          </p:cNvSpPr>
          <p:nvPr>
            <p:ph idx="1"/>
          </p:nvPr>
        </p:nvSpPr>
        <p:spPr>
          <a:xfrm>
            <a:off x="1993652" y="935747"/>
            <a:ext cx="9576421" cy="4499865"/>
          </a:xfrm>
        </p:spPr>
        <p:txBody>
          <a:bodyPr/>
          <a:lstStyle/>
          <a:p>
            <a:r>
              <a:rPr lang="en-US" dirty="0"/>
              <a:t>1. </a:t>
            </a:r>
            <a:r>
              <a:rPr lang="en-HK" dirty="0"/>
              <a:t>What are the five things that presenters need to know when preparing for a presentation?</a:t>
            </a:r>
          </a:p>
          <a:p>
            <a:endParaRPr lang="en-HK" dirty="0"/>
          </a:p>
          <a:p>
            <a:endParaRPr lang="en-HK" dirty="0"/>
          </a:p>
          <a:p>
            <a:endParaRPr lang="en-HK" dirty="0"/>
          </a:p>
          <a:p>
            <a:endParaRPr lang="en-HK" dirty="0"/>
          </a:p>
          <a:p>
            <a:endParaRPr lang="en-HK" dirty="0"/>
          </a:p>
          <a:p>
            <a:endParaRPr lang="en-HK" dirty="0"/>
          </a:p>
          <a:p>
            <a:r>
              <a:rPr lang="en-HK" dirty="0"/>
              <a:t>2. What is the general structure of an academic presentation?</a:t>
            </a:r>
          </a:p>
          <a:p>
            <a:endParaRPr lang="en-HK" dirty="0"/>
          </a:p>
          <a:p>
            <a:endParaRPr lang="en-US" dirty="0"/>
          </a:p>
        </p:txBody>
      </p:sp>
      <p:sp>
        <p:nvSpPr>
          <p:cNvPr id="4" name="Rectangle 3">
            <a:extLst>
              <a:ext uri="{FF2B5EF4-FFF2-40B4-BE49-F238E27FC236}">
                <a16:creationId xmlns:a16="http://schemas.microsoft.com/office/drawing/2014/main" id="{A75DE799-0C96-E54F-9427-216AA0290B01}"/>
              </a:ext>
            </a:extLst>
          </p:cNvPr>
          <p:cNvSpPr/>
          <p:nvPr/>
        </p:nvSpPr>
        <p:spPr>
          <a:xfrm>
            <a:off x="2349009" y="1657569"/>
            <a:ext cx="8865705" cy="3187347"/>
          </a:xfrm>
          <a:prstGeom prst="rect">
            <a:avLst/>
          </a:prstGeom>
        </p:spPr>
        <p:txBody>
          <a:bodyPr wrap="square">
            <a:spAutoFit/>
          </a:bodyPr>
          <a:lstStyle/>
          <a:p>
            <a:pPr marL="342900" lvl="0" indent="-342900" algn="just">
              <a:lnSpc>
                <a:spcPct val="115000"/>
              </a:lnSpc>
              <a:spcAft>
                <a:spcPts val="0"/>
              </a:spcAft>
              <a:buClr>
                <a:srgbClr val="0070C0"/>
              </a:buClr>
              <a:buFont typeface="+mj-lt"/>
              <a:buAutoNum type="arabicParenR"/>
            </a:pPr>
            <a:r>
              <a:rPr lang="en-HK" dirty="0">
                <a:solidFill>
                  <a:srgbClr val="0070C0"/>
                </a:solidFill>
              </a:rPr>
              <a:t>Divide information into sequenced chunks</a:t>
            </a:r>
          </a:p>
          <a:p>
            <a:pPr marL="342900" lvl="0" indent="-342900" algn="just">
              <a:lnSpc>
                <a:spcPct val="115000"/>
              </a:lnSpc>
              <a:spcAft>
                <a:spcPts val="0"/>
              </a:spcAft>
              <a:buClr>
                <a:srgbClr val="0070C0"/>
              </a:buClr>
              <a:buFont typeface="+mj-lt"/>
              <a:buAutoNum type="arabicParenR"/>
            </a:pPr>
            <a:r>
              <a:rPr lang="en-HK" dirty="0">
                <a:solidFill>
                  <a:srgbClr val="0070C0"/>
                </a:solidFill>
              </a:rPr>
              <a:t>Be aware of multiple sensory channels – 2 visuals (you and slides) &amp; 1 audio (you)</a:t>
            </a:r>
          </a:p>
          <a:p>
            <a:pPr marL="342900" lvl="0" indent="-342900" algn="just">
              <a:lnSpc>
                <a:spcPct val="115000"/>
              </a:lnSpc>
              <a:spcAft>
                <a:spcPts val="0"/>
              </a:spcAft>
              <a:buClr>
                <a:srgbClr val="0070C0"/>
              </a:buClr>
              <a:buFont typeface="+mj-lt"/>
              <a:buAutoNum type="arabicParenR"/>
            </a:pPr>
            <a:r>
              <a:rPr lang="en-HK" dirty="0">
                <a:solidFill>
                  <a:srgbClr val="0070C0"/>
                </a:solidFill>
              </a:rPr>
              <a:t>What you say is only part of the message. Non-verbal behaviour is also very important.</a:t>
            </a:r>
          </a:p>
          <a:p>
            <a:pPr marL="342900" lvl="0" indent="-342900" algn="just">
              <a:lnSpc>
                <a:spcPct val="115000"/>
              </a:lnSpc>
              <a:spcAft>
                <a:spcPts val="0"/>
              </a:spcAft>
              <a:buClr>
                <a:srgbClr val="0070C0"/>
              </a:buClr>
              <a:buFont typeface="+mj-lt"/>
              <a:buAutoNum type="arabicParenR"/>
            </a:pPr>
            <a:r>
              <a:rPr lang="en-HK" dirty="0">
                <a:solidFill>
                  <a:srgbClr val="0070C0"/>
                </a:solidFill>
              </a:rPr>
              <a:t>“Call to action” – What do you want them (the audience) to know or do?</a:t>
            </a:r>
          </a:p>
          <a:p>
            <a:pPr marL="342900" lvl="0" indent="-342900" algn="just">
              <a:lnSpc>
                <a:spcPct val="115000"/>
              </a:lnSpc>
              <a:spcAft>
                <a:spcPts val="1000"/>
              </a:spcAft>
              <a:buClr>
                <a:srgbClr val="0070C0"/>
              </a:buClr>
              <a:buFont typeface="+mj-lt"/>
              <a:buAutoNum type="arabicParenR"/>
            </a:pPr>
            <a:r>
              <a:rPr lang="en-HK" dirty="0">
                <a:solidFill>
                  <a:srgbClr val="0070C0"/>
                </a:solidFill>
              </a:rPr>
              <a:t>People imitate your emotions, so be positive</a:t>
            </a:r>
          </a:p>
          <a:p>
            <a:pPr marL="342900" lvl="0" indent="-342900" algn="just">
              <a:lnSpc>
                <a:spcPct val="115000"/>
              </a:lnSpc>
              <a:spcAft>
                <a:spcPts val="1000"/>
              </a:spcAft>
              <a:buClr>
                <a:srgbClr val="0070C0"/>
              </a:buClr>
              <a:buFont typeface="+mj-lt"/>
              <a:buAutoNum type="arabicParenR"/>
            </a:pPr>
            <a:endParaRPr lang="en-HK" dirty="0">
              <a:solidFill>
                <a:srgbClr val="0070C0"/>
              </a:solidFill>
            </a:endParaRPr>
          </a:p>
          <a:p>
            <a:pPr marL="342900" lvl="0" indent="-342900" algn="just">
              <a:lnSpc>
                <a:spcPct val="115000"/>
              </a:lnSpc>
              <a:spcAft>
                <a:spcPts val="1000"/>
              </a:spcAft>
              <a:buClr>
                <a:srgbClr val="0070C0"/>
              </a:buClr>
              <a:buFont typeface="+mj-lt"/>
              <a:buAutoNum type="arabicParenR"/>
            </a:pPr>
            <a:endParaRPr lang="en-HK" dirty="0">
              <a:solidFill>
                <a:srgbClr val="0070C0"/>
              </a:solidFill>
            </a:endParaRPr>
          </a:p>
        </p:txBody>
      </p:sp>
      <p:sp>
        <p:nvSpPr>
          <p:cNvPr id="5" name="Rectangle 4">
            <a:extLst>
              <a:ext uri="{FF2B5EF4-FFF2-40B4-BE49-F238E27FC236}">
                <a16:creationId xmlns:a16="http://schemas.microsoft.com/office/drawing/2014/main" id="{693892AC-421B-6744-932E-E8EF075AD368}"/>
              </a:ext>
            </a:extLst>
          </p:cNvPr>
          <p:cNvSpPr/>
          <p:nvPr/>
        </p:nvSpPr>
        <p:spPr>
          <a:xfrm>
            <a:off x="1945161" y="4531369"/>
            <a:ext cx="10031572" cy="1338123"/>
          </a:xfrm>
          <a:prstGeom prst="rect">
            <a:avLst/>
          </a:prstGeom>
        </p:spPr>
        <p:txBody>
          <a:bodyPr wrap="square">
            <a:spAutoFit/>
          </a:bodyPr>
          <a:lstStyle/>
          <a:p>
            <a:pPr marL="457200" algn="just">
              <a:lnSpc>
                <a:spcPct val="115000"/>
              </a:lnSpc>
              <a:spcAft>
                <a:spcPts val="0"/>
              </a:spcAft>
            </a:pPr>
            <a:r>
              <a:rPr lang="en-HK" dirty="0">
                <a:solidFill>
                  <a:srgbClr val="0070C0"/>
                </a:solidFill>
              </a:rPr>
              <a:t>Introduction – Tell the audience what you are going to tell them (Consider using a  hook)</a:t>
            </a:r>
          </a:p>
          <a:p>
            <a:pPr marL="457200" algn="just">
              <a:lnSpc>
                <a:spcPct val="115000"/>
              </a:lnSpc>
              <a:spcAft>
                <a:spcPts val="0"/>
              </a:spcAft>
            </a:pPr>
            <a:r>
              <a:rPr lang="en-HK" dirty="0">
                <a:solidFill>
                  <a:srgbClr val="0070C0"/>
                </a:solidFill>
              </a:rPr>
              <a:t>Body – Tell the audience the content (Split into section with a logical sequence)</a:t>
            </a:r>
          </a:p>
          <a:p>
            <a:pPr marL="457200" algn="just">
              <a:lnSpc>
                <a:spcPct val="115000"/>
              </a:lnSpc>
              <a:spcAft>
                <a:spcPts val="1000"/>
              </a:spcAft>
            </a:pPr>
            <a:r>
              <a:rPr lang="en-HK" dirty="0">
                <a:solidFill>
                  <a:srgbClr val="0070C0"/>
                </a:solidFill>
              </a:rPr>
              <a:t>Conclusion – What you have just told the audience (Recap: take away message)</a:t>
            </a:r>
          </a:p>
        </p:txBody>
      </p:sp>
      <p:sp>
        <p:nvSpPr>
          <p:cNvPr id="6" name="Slide Number Placeholder 5">
            <a:extLst>
              <a:ext uri="{FF2B5EF4-FFF2-40B4-BE49-F238E27FC236}">
                <a16:creationId xmlns:a16="http://schemas.microsoft.com/office/drawing/2014/main" id="{A905930B-F03B-CE40-8767-1BDB07EDEF7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5127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B25FA-FFA8-4045-B736-58949C6BBA85}"/>
              </a:ext>
            </a:extLst>
          </p:cNvPr>
          <p:cNvSpPr>
            <a:spLocks noGrp="1"/>
          </p:cNvSpPr>
          <p:nvPr>
            <p:ph idx="1"/>
          </p:nvPr>
        </p:nvSpPr>
        <p:spPr>
          <a:xfrm>
            <a:off x="1736336" y="836393"/>
            <a:ext cx="10038521" cy="5029200"/>
          </a:xfrm>
        </p:spPr>
        <p:txBody>
          <a:bodyPr/>
          <a:lstStyle/>
          <a:p>
            <a:r>
              <a:rPr lang="en-US" dirty="0"/>
              <a:t>3. </a:t>
            </a:r>
            <a:r>
              <a:rPr lang="en-HK" dirty="0"/>
              <a:t>The speaker mentioned using a hook at the beginning of the presentation to engage the audience. What are some possible ways suggested by the speaker?</a:t>
            </a:r>
          </a:p>
          <a:p>
            <a:endParaRPr lang="en-HK" dirty="0"/>
          </a:p>
          <a:p>
            <a:endParaRPr lang="en-HK" dirty="0"/>
          </a:p>
          <a:p>
            <a:pPr marL="0" lvl="0" indent="0">
              <a:buNone/>
            </a:pPr>
            <a:endParaRPr lang="en-HK" dirty="0"/>
          </a:p>
          <a:p>
            <a:pPr marL="0" lvl="0" indent="0">
              <a:buNone/>
            </a:pPr>
            <a:endParaRPr lang="en-HK" dirty="0"/>
          </a:p>
          <a:p>
            <a:pPr lvl="0"/>
            <a:r>
              <a:rPr lang="en-HK" dirty="0"/>
              <a:t>4. </a:t>
            </a:r>
            <a:r>
              <a:rPr lang="en-GB" dirty="0"/>
              <a:t>According to the speaker in the video, what are some examples of functional language that give signals to the audience about what the presenter is saying? Can you think of other signalling and transition words for oral presentations?</a:t>
            </a:r>
            <a:endParaRPr lang="en-HK" dirty="0"/>
          </a:p>
          <a:p>
            <a:endParaRPr lang="en-US" dirty="0"/>
          </a:p>
        </p:txBody>
      </p:sp>
      <p:sp>
        <p:nvSpPr>
          <p:cNvPr id="4" name="Rectangle 3">
            <a:extLst>
              <a:ext uri="{FF2B5EF4-FFF2-40B4-BE49-F238E27FC236}">
                <a16:creationId xmlns:a16="http://schemas.microsoft.com/office/drawing/2014/main" id="{AB8D669D-BFA6-E242-BBC8-9372A4D0388D}"/>
              </a:ext>
            </a:extLst>
          </p:cNvPr>
          <p:cNvSpPr/>
          <p:nvPr/>
        </p:nvSpPr>
        <p:spPr>
          <a:xfrm>
            <a:off x="2173356" y="1672486"/>
            <a:ext cx="6096000" cy="1347805"/>
          </a:xfrm>
          <a:prstGeom prst="rect">
            <a:avLst/>
          </a:prstGeom>
        </p:spPr>
        <p:txBody>
          <a:bodyPr>
            <a:spAutoFit/>
          </a:bodyPr>
          <a:lstStyle/>
          <a:p>
            <a:pPr marL="342900" lvl="0" indent="-342900" algn="just">
              <a:lnSpc>
                <a:spcPct val="115000"/>
              </a:lnSpc>
              <a:spcAft>
                <a:spcPts val="0"/>
              </a:spcAft>
              <a:buFont typeface="Symbol" pitchFamily="2" charset="2"/>
              <a:buChar char=""/>
            </a:pPr>
            <a:r>
              <a:rPr lang="en-HK" dirty="0">
                <a:solidFill>
                  <a:srgbClr val="0070C0"/>
                </a:solidFill>
              </a:rPr>
              <a:t>Tell a relevant story</a:t>
            </a:r>
          </a:p>
          <a:p>
            <a:pPr marL="342900" lvl="0" indent="-342900" algn="just">
              <a:lnSpc>
                <a:spcPct val="115000"/>
              </a:lnSpc>
              <a:spcAft>
                <a:spcPts val="0"/>
              </a:spcAft>
              <a:buFont typeface="Symbol" pitchFamily="2" charset="2"/>
              <a:buChar char=""/>
            </a:pPr>
            <a:r>
              <a:rPr lang="en-HK" dirty="0">
                <a:solidFill>
                  <a:srgbClr val="0070C0"/>
                </a:solidFill>
              </a:rPr>
              <a:t>Use a visual</a:t>
            </a:r>
          </a:p>
          <a:p>
            <a:pPr marL="342900" lvl="0" indent="-342900" algn="just">
              <a:lnSpc>
                <a:spcPct val="115000"/>
              </a:lnSpc>
              <a:spcAft>
                <a:spcPts val="0"/>
              </a:spcAft>
              <a:buFont typeface="Symbol" pitchFamily="2" charset="2"/>
              <a:buChar char=""/>
            </a:pPr>
            <a:r>
              <a:rPr lang="en-HK" dirty="0">
                <a:solidFill>
                  <a:srgbClr val="0070C0"/>
                </a:solidFill>
              </a:rPr>
              <a:t>Tell some interesting facts</a:t>
            </a:r>
          </a:p>
          <a:p>
            <a:pPr marL="342900" lvl="0" indent="-342900" algn="just">
              <a:lnSpc>
                <a:spcPct val="115000"/>
              </a:lnSpc>
              <a:spcAft>
                <a:spcPts val="1000"/>
              </a:spcAft>
              <a:buFont typeface="Symbol" pitchFamily="2" charset="2"/>
              <a:buChar char=""/>
            </a:pPr>
            <a:r>
              <a:rPr lang="en-HK" dirty="0">
                <a:solidFill>
                  <a:srgbClr val="0070C0"/>
                </a:solidFill>
              </a:rPr>
              <a:t>Ask a question</a:t>
            </a:r>
          </a:p>
        </p:txBody>
      </p:sp>
      <p:sp>
        <p:nvSpPr>
          <p:cNvPr id="5" name="Rectangle 4">
            <a:extLst>
              <a:ext uri="{FF2B5EF4-FFF2-40B4-BE49-F238E27FC236}">
                <a16:creationId xmlns:a16="http://schemas.microsoft.com/office/drawing/2014/main" id="{EF81FF24-1813-D544-8C72-095294155C90}"/>
              </a:ext>
            </a:extLst>
          </p:cNvPr>
          <p:cNvSpPr/>
          <p:nvPr/>
        </p:nvSpPr>
        <p:spPr>
          <a:xfrm>
            <a:off x="2173356" y="4232539"/>
            <a:ext cx="9331256" cy="2113143"/>
          </a:xfrm>
          <a:prstGeom prst="rect">
            <a:avLst/>
          </a:prstGeom>
        </p:spPr>
        <p:txBody>
          <a:bodyPr wrap="square">
            <a:spAutoFit/>
          </a:bodyPr>
          <a:lstStyle/>
          <a:p>
            <a:pPr marL="342900" indent="-342900" algn="just">
              <a:lnSpc>
                <a:spcPct val="115000"/>
              </a:lnSpc>
              <a:spcAft>
                <a:spcPts val="1000"/>
              </a:spcAft>
              <a:buFont typeface="Symbol" pitchFamily="2" charset="2"/>
              <a:buChar char=""/>
            </a:pPr>
            <a:r>
              <a:rPr lang="en-HK" dirty="0">
                <a:solidFill>
                  <a:srgbClr val="0070C0"/>
                </a:solidFill>
              </a:rPr>
              <a:t>To summarize – To sum up…</a:t>
            </a:r>
          </a:p>
          <a:p>
            <a:pPr marL="342900" indent="-342900" algn="just">
              <a:lnSpc>
                <a:spcPct val="115000"/>
              </a:lnSpc>
              <a:spcAft>
                <a:spcPts val="0"/>
              </a:spcAft>
              <a:buFont typeface="Symbol" pitchFamily="2" charset="2"/>
              <a:buChar char=""/>
            </a:pPr>
            <a:r>
              <a:rPr lang="en-HK" dirty="0">
                <a:solidFill>
                  <a:srgbClr val="0070C0"/>
                </a:solidFill>
              </a:rPr>
              <a:t>Sections – The first part of the presentation deals with… /The next thing I am going to talk about is…</a:t>
            </a:r>
          </a:p>
          <a:p>
            <a:pPr marL="342900" indent="-342900" algn="just">
              <a:lnSpc>
                <a:spcPct val="115000"/>
              </a:lnSpc>
              <a:spcAft>
                <a:spcPts val="0"/>
              </a:spcAft>
              <a:buFont typeface="Symbol" pitchFamily="2" charset="2"/>
              <a:buChar char=""/>
            </a:pPr>
            <a:r>
              <a:rPr lang="en-HK" dirty="0">
                <a:solidFill>
                  <a:srgbClr val="0070C0"/>
                </a:solidFill>
              </a:rPr>
              <a:t>Transitions – Let me move on to…/Moving on to the next point…</a:t>
            </a:r>
          </a:p>
          <a:p>
            <a:pPr marL="342900" indent="-342900" algn="just">
              <a:lnSpc>
                <a:spcPct val="115000"/>
              </a:lnSpc>
              <a:spcAft>
                <a:spcPts val="0"/>
              </a:spcAft>
              <a:buFont typeface="Symbol" pitchFamily="2" charset="2"/>
              <a:buChar char=""/>
            </a:pPr>
            <a:r>
              <a:rPr lang="en-HK" dirty="0">
                <a:solidFill>
                  <a:srgbClr val="0070C0"/>
                </a:solidFill>
              </a:rPr>
              <a:t>To rephrase/clarify – Let me rephrase/Let me point out that…</a:t>
            </a:r>
          </a:p>
          <a:p>
            <a:pPr marL="342900" indent="-342900" algn="just">
              <a:lnSpc>
                <a:spcPct val="115000"/>
              </a:lnSpc>
              <a:spcAft>
                <a:spcPts val="0"/>
              </a:spcAft>
              <a:buFont typeface="Symbol" pitchFamily="2" charset="2"/>
              <a:buChar char=""/>
            </a:pPr>
            <a:r>
              <a:rPr lang="en-HK" dirty="0">
                <a:solidFill>
                  <a:srgbClr val="0070C0"/>
                </a:solidFill>
              </a:rPr>
              <a:t>To emphasise – It is important to note that…</a:t>
            </a:r>
          </a:p>
        </p:txBody>
      </p:sp>
      <p:sp>
        <p:nvSpPr>
          <p:cNvPr id="6" name="Slide Number Placeholder 5">
            <a:extLst>
              <a:ext uri="{FF2B5EF4-FFF2-40B4-BE49-F238E27FC236}">
                <a16:creationId xmlns:a16="http://schemas.microsoft.com/office/drawing/2014/main" id="{469FE606-EDB4-774D-BC5E-B4880ECCC57C}"/>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1567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1B91FAB-7B27-4BCC-9410-8666BA4C1C85}"/>
              </a:ext>
            </a:extLst>
          </p:cNvPr>
          <p:cNvSpPr>
            <a:spLocks noGrp="1"/>
          </p:cNvSpPr>
          <p:nvPr>
            <p:ph idx="1"/>
          </p:nvPr>
        </p:nvSpPr>
        <p:spPr>
          <a:xfrm>
            <a:off x="217903" y="1600291"/>
            <a:ext cx="3650279" cy="4357967"/>
          </a:xfrm>
        </p:spPr>
        <p:txBody>
          <a:bodyPr>
            <a:normAutofit/>
          </a:bodyPr>
          <a:lstStyle/>
          <a:p>
            <a:r>
              <a:rPr lang="en-HK" dirty="0"/>
              <a:t>Other signalling and transition words for oral presentations:</a:t>
            </a:r>
          </a:p>
          <a:p>
            <a:endParaRPr lang="en-US" dirty="0"/>
          </a:p>
        </p:txBody>
      </p:sp>
      <p:sp>
        <p:nvSpPr>
          <p:cNvPr id="3" name="Slide Number Placeholder 2">
            <a:extLst>
              <a:ext uri="{FF2B5EF4-FFF2-40B4-BE49-F238E27FC236}">
                <a16:creationId xmlns:a16="http://schemas.microsoft.com/office/drawing/2014/main" id="{3C256659-9951-2848-B296-D7DE64B4118A}"/>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4" name="Table 3">
            <a:extLst>
              <a:ext uri="{FF2B5EF4-FFF2-40B4-BE49-F238E27FC236}">
                <a16:creationId xmlns:a16="http://schemas.microsoft.com/office/drawing/2014/main" id="{7C627A2C-5BE2-417B-8504-43E6AB534A32}"/>
              </a:ext>
            </a:extLst>
          </p:cNvPr>
          <p:cNvGraphicFramePr>
            <a:graphicFrameLocks noGrp="1"/>
          </p:cNvGraphicFramePr>
          <p:nvPr>
            <p:extLst>
              <p:ext uri="{D42A27DB-BD31-4B8C-83A1-F6EECF244321}">
                <p14:modId xmlns:p14="http://schemas.microsoft.com/office/powerpoint/2010/main" val="2159766936"/>
              </p:ext>
            </p:extLst>
          </p:nvPr>
        </p:nvGraphicFramePr>
        <p:xfrm>
          <a:off x="3406555" y="-165926"/>
          <a:ext cx="8637917" cy="7023926"/>
        </p:xfrm>
        <a:graphic>
          <a:graphicData uri="http://schemas.openxmlformats.org/drawingml/2006/table">
            <a:tbl>
              <a:tblPr firstRow="1" firstCol="1" bandRow="1">
                <a:tableStyleId>{5C22544A-7EE6-4342-B048-85BDC9FD1C3A}</a:tableStyleId>
              </a:tblPr>
              <a:tblGrid>
                <a:gridCol w="4381128">
                  <a:extLst>
                    <a:ext uri="{9D8B030D-6E8A-4147-A177-3AD203B41FA5}">
                      <a16:colId xmlns:a16="http://schemas.microsoft.com/office/drawing/2014/main" val="2831366752"/>
                    </a:ext>
                  </a:extLst>
                </a:gridCol>
                <a:gridCol w="4256789">
                  <a:extLst>
                    <a:ext uri="{9D8B030D-6E8A-4147-A177-3AD203B41FA5}">
                      <a16:colId xmlns:a16="http://schemas.microsoft.com/office/drawing/2014/main" val="4120165841"/>
                    </a:ext>
                  </a:extLst>
                </a:gridCol>
              </a:tblGrid>
              <a:tr h="6824420">
                <a:tc>
                  <a:txBody>
                    <a:bodyPr/>
                    <a:lstStyle/>
                    <a:p>
                      <a:pPr algn="just">
                        <a:lnSpc>
                          <a:spcPts val="1200"/>
                        </a:lnSpc>
                        <a:spcAft>
                          <a:spcPts val="1000"/>
                        </a:spcAft>
                      </a:pPr>
                      <a:endParaRPr lang="en-HK" sz="1200" b="1" dirty="0">
                        <a:solidFill>
                          <a:schemeClr val="tx1"/>
                        </a:solidFill>
                        <a:effectLst/>
                      </a:endParaRPr>
                    </a:p>
                    <a:p>
                      <a:pPr algn="just">
                        <a:lnSpc>
                          <a:spcPts val="1200"/>
                        </a:lnSpc>
                        <a:spcAft>
                          <a:spcPts val="1000"/>
                        </a:spcAft>
                      </a:pPr>
                      <a:r>
                        <a:rPr lang="en-HK" sz="1200" b="1" dirty="0">
                          <a:solidFill>
                            <a:schemeClr val="tx1"/>
                          </a:solidFill>
                          <a:effectLst/>
                        </a:rPr>
                        <a:t>Language for the introduction of an oral presentation</a:t>
                      </a:r>
                      <a:endParaRPr lang="en-GB" sz="1200" b="1" dirty="0">
                        <a:solidFill>
                          <a:schemeClr val="tx1"/>
                        </a:solidFill>
                        <a:effectLst/>
                      </a:endParaRPr>
                    </a:p>
                    <a:p>
                      <a:pPr algn="just">
                        <a:lnSpc>
                          <a:spcPts val="1200"/>
                        </a:lnSpc>
                        <a:spcAft>
                          <a:spcPts val="1000"/>
                        </a:spcAft>
                      </a:pPr>
                      <a:r>
                        <a:rPr lang="en-HK" sz="1200" b="1" dirty="0">
                          <a:solidFill>
                            <a:schemeClr val="tx1"/>
                          </a:solidFill>
                          <a:effectLst/>
                        </a:rPr>
                        <a:t>Introduce the topic:</a:t>
                      </a:r>
                      <a:endParaRPr lang="en-GB" sz="1200" b="1"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This presentation will investigate/ examine/ identify/ the effects of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My topic today is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The topic I intend to discuss is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Our team/group will be discussing … </a:t>
                      </a:r>
                      <a:endParaRPr lang="en-GB" sz="1200" b="0" dirty="0">
                        <a:solidFill>
                          <a:schemeClr val="tx1"/>
                        </a:solidFill>
                        <a:effectLst/>
                      </a:endParaRPr>
                    </a:p>
                    <a:p>
                      <a:pPr marL="228600">
                        <a:lnSpc>
                          <a:spcPts val="1200"/>
                        </a:lnSpc>
                        <a:spcAft>
                          <a:spcPts val="1000"/>
                        </a:spcAft>
                      </a:pPr>
                      <a:r>
                        <a:rPr lang="en-US" sz="1200" b="1" dirty="0">
                          <a:solidFill>
                            <a:schemeClr val="tx1"/>
                          </a:solidFill>
                          <a:effectLst/>
                        </a:rPr>
                        <a:t> </a:t>
                      </a:r>
                      <a:endParaRPr lang="en-GB" sz="1200" b="1" dirty="0">
                        <a:solidFill>
                          <a:schemeClr val="tx1"/>
                        </a:solidFill>
                        <a:effectLst/>
                      </a:endParaRPr>
                    </a:p>
                    <a:p>
                      <a:pPr algn="just">
                        <a:lnSpc>
                          <a:spcPts val="1200"/>
                        </a:lnSpc>
                        <a:spcAft>
                          <a:spcPts val="1000"/>
                        </a:spcAft>
                      </a:pPr>
                      <a:r>
                        <a:rPr lang="en-HK" sz="1200" b="1" dirty="0">
                          <a:solidFill>
                            <a:schemeClr val="tx1"/>
                          </a:solidFill>
                          <a:effectLst/>
                        </a:rPr>
                        <a:t>Provide an outline of the presentation:</a:t>
                      </a:r>
                      <a:endParaRPr lang="en-GB" sz="1200" b="1"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I want to start by …, and then I’ll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Let’s begin by … , before looking at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I’m going to divide this talk into three parts. There are four main points I’d like to discuss: X, Y, Z and A. </a:t>
                      </a:r>
                      <a:endParaRPr lang="en-GB" sz="1200" b="0" dirty="0">
                        <a:solidFill>
                          <a:schemeClr val="tx1"/>
                        </a:solidFill>
                        <a:effectLst/>
                      </a:endParaRPr>
                    </a:p>
                    <a:p>
                      <a:pPr marL="342900" lvl="0" indent="-342900">
                        <a:lnSpc>
                          <a:spcPts val="1200"/>
                        </a:lnSpc>
                        <a:spcAft>
                          <a:spcPts val="1000"/>
                        </a:spcAft>
                        <a:buClr>
                          <a:srgbClr val="0070C0"/>
                        </a:buClr>
                        <a:buFont typeface="Symbol" panose="05050102010706020507" pitchFamily="18" charset="2"/>
                        <a:buChar char=""/>
                      </a:pPr>
                      <a:r>
                        <a:rPr lang="en-US" sz="1200" b="0" dirty="0">
                          <a:solidFill>
                            <a:schemeClr val="tx1"/>
                          </a:solidFill>
                          <a:effectLst/>
                        </a:rPr>
                        <a:t>The effects of … will be shown by a comparison of x and y. </a:t>
                      </a:r>
                      <a:endParaRPr lang="en-GB" sz="1200" b="0" dirty="0">
                        <a:solidFill>
                          <a:schemeClr val="tx1"/>
                        </a:solidFill>
                        <a:effectLst/>
                      </a:endParaRPr>
                    </a:p>
                    <a:p>
                      <a:pPr>
                        <a:lnSpc>
                          <a:spcPts val="1200"/>
                        </a:lnSpc>
                        <a:spcAft>
                          <a:spcPts val="1000"/>
                        </a:spcAft>
                      </a:pPr>
                      <a:endParaRPr lang="en-US" sz="1200" b="1" dirty="0">
                        <a:solidFill>
                          <a:schemeClr val="tx1"/>
                        </a:solidFill>
                        <a:effectLst/>
                      </a:endParaRPr>
                    </a:p>
                    <a:p>
                      <a:pPr>
                        <a:lnSpc>
                          <a:spcPts val="1200"/>
                        </a:lnSpc>
                        <a:spcAft>
                          <a:spcPts val="1000"/>
                        </a:spcAft>
                      </a:pPr>
                      <a:r>
                        <a:rPr lang="en-US" sz="1200" b="1" dirty="0">
                          <a:solidFill>
                            <a:schemeClr val="tx1"/>
                          </a:solidFill>
                          <a:effectLst/>
                        </a:rPr>
                        <a:t>Language for referring to visuals</a:t>
                      </a:r>
                      <a:endParaRPr lang="en-GB" sz="1200" b="1" dirty="0">
                        <a:solidFill>
                          <a:schemeClr val="tx1"/>
                        </a:solidFill>
                        <a:effectLst/>
                      </a:endParaRPr>
                    </a:p>
                    <a:p>
                      <a:pPr>
                        <a:lnSpc>
                          <a:spcPts val="1200"/>
                        </a:lnSpc>
                        <a:spcAft>
                          <a:spcPts val="1000"/>
                        </a:spcAft>
                      </a:pPr>
                      <a:r>
                        <a:rPr lang="en-US" sz="1200" b="1" dirty="0">
                          <a:solidFill>
                            <a:schemeClr val="tx1"/>
                          </a:solidFill>
                          <a:effectLst/>
                        </a:rPr>
                        <a:t>Draw the audience’s attention to the visual:</a:t>
                      </a:r>
                      <a:endParaRPr lang="en-GB" sz="1200" b="1"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Now, I'll show you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As you can see here … I’d like to point out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The diagram indicates … </a:t>
                      </a:r>
                      <a:endParaRPr lang="en-GB" sz="1200" b="0" dirty="0">
                        <a:solidFill>
                          <a:schemeClr val="tx1"/>
                        </a:solidFill>
                        <a:effectLst/>
                      </a:endParaRPr>
                    </a:p>
                    <a:p>
                      <a:pPr marL="342900" lvl="0" indent="-342900">
                        <a:lnSpc>
                          <a:spcPts val="1200"/>
                        </a:lnSpc>
                        <a:spcAft>
                          <a:spcPts val="1000"/>
                        </a:spcAft>
                        <a:buClr>
                          <a:srgbClr val="0070C0"/>
                        </a:buClr>
                        <a:buFont typeface="Symbol" panose="05050102010706020507" pitchFamily="18" charset="2"/>
                        <a:buChar char=""/>
                      </a:pPr>
                      <a:r>
                        <a:rPr lang="en-US" sz="1200" b="0" dirty="0">
                          <a:solidFill>
                            <a:schemeClr val="tx1"/>
                          </a:solidFill>
                          <a:effectLst/>
                        </a:rPr>
                        <a:t>Let's move on and look at the graph of … </a:t>
                      </a:r>
                      <a:endParaRPr lang="en-GB" sz="1200" b="0" dirty="0">
                        <a:solidFill>
                          <a:schemeClr val="tx1"/>
                        </a:solidFill>
                        <a:effectLst/>
                      </a:endParaRPr>
                    </a:p>
                    <a:p>
                      <a:pPr>
                        <a:lnSpc>
                          <a:spcPts val="1200"/>
                        </a:lnSpc>
                        <a:spcAft>
                          <a:spcPts val="1000"/>
                        </a:spcAft>
                      </a:pPr>
                      <a:endParaRPr lang="en-GB" sz="1200" b="1" dirty="0">
                        <a:solidFill>
                          <a:schemeClr val="tx1"/>
                        </a:solidFill>
                        <a:effectLst/>
                      </a:endParaRPr>
                    </a:p>
                    <a:p>
                      <a:pPr>
                        <a:lnSpc>
                          <a:spcPts val="1200"/>
                        </a:lnSpc>
                        <a:spcAft>
                          <a:spcPts val="1000"/>
                        </a:spcAft>
                      </a:pPr>
                      <a:r>
                        <a:rPr lang="en-US" sz="1200" b="1" dirty="0">
                          <a:solidFill>
                            <a:schemeClr val="tx1"/>
                          </a:solidFill>
                          <a:effectLst/>
                        </a:rPr>
                        <a:t>Language for the conclusion of an oral presentation</a:t>
                      </a:r>
                      <a:endParaRPr lang="en-GB" sz="1200" b="1" dirty="0">
                        <a:solidFill>
                          <a:schemeClr val="tx1"/>
                        </a:solidFill>
                        <a:effectLst/>
                      </a:endParaRPr>
                    </a:p>
                    <a:p>
                      <a:pPr>
                        <a:lnSpc>
                          <a:spcPts val="1200"/>
                        </a:lnSpc>
                        <a:spcAft>
                          <a:spcPts val="1000"/>
                        </a:spcAft>
                      </a:pPr>
                      <a:r>
                        <a:rPr lang="en-US" sz="1200" b="1" dirty="0">
                          <a:solidFill>
                            <a:schemeClr val="tx1"/>
                          </a:solidFill>
                          <a:effectLst/>
                        </a:rPr>
                        <a:t> To sum up ... </a:t>
                      </a:r>
                      <a:endParaRPr lang="en-GB" sz="1200" b="1"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In conclusion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To recapitulate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To conclude ...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In summary ... </a:t>
                      </a:r>
                      <a:endParaRPr lang="en-GB" sz="1200" b="0" dirty="0">
                        <a:solidFill>
                          <a:schemeClr val="tx1"/>
                        </a:solidFill>
                        <a:effectLst/>
                      </a:endParaRPr>
                    </a:p>
                    <a:p>
                      <a:pPr marL="342900" lvl="0" indent="-342900">
                        <a:lnSpc>
                          <a:spcPts val="1200"/>
                        </a:lnSpc>
                        <a:spcAft>
                          <a:spcPts val="1000"/>
                        </a:spcAft>
                        <a:buClr>
                          <a:srgbClr val="0070C0"/>
                        </a:buClr>
                        <a:buFont typeface="Symbol" panose="05050102010706020507" pitchFamily="18" charset="2"/>
                        <a:buChar char=""/>
                      </a:pPr>
                      <a:r>
                        <a:rPr lang="en-US" sz="1200" b="0" dirty="0">
                          <a:solidFill>
                            <a:schemeClr val="tx1"/>
                          </a:solidFill>
                          <a:effectLst/>
                        </a:rPr>
                        <a:t>To summarize ... </a:t>
                      </a:r>
                      <a:endParaRPr lang="en-GB" sz="12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9311" marR="29311" marT="0" marB="0">
                    <a:lnR w="12700" cap="flat" cmpd="sng" algn="ctr">
                      <a:solidFill>
                        <a:schemeClr val="tx1"/>
                      </a:solidFill>
                      <a:prstDash val="solid"/>
                      <a:round/>
                      <a:headEnd type="none" w="med" len="med"/>
                      <a:tailEnd type="none" w="med" len="med"/>
                    </a:lnR>
                    <a:noFill/>
                  </a:tcPr>
                </a:tc>
                <a:tc>
                  <a:txBody>
                    <a:bodyPr/>
                    <a:lstStyle/>
                    <a:p>
                      <a:pPr algn="just">
                        <a:lnSpc>
                          <a:spcPts val="1200"/>
                        </a:lnSpc>
                        <a:spcAft>
                          <a:spcPts val="1000"/>
                        </a:spcAft>
                      </a:pPr>
                      <a:endParaRPr lang="en-HK" sz="1200" b="1" dirty="0">
                        <a:solidFill>
                          <a:schemeClr val="tx1"/>
                        </a:solidFill>
                        <a:effectLst/>
                      </a:endParaRPr>
                    </a:p>
                    <a:p>
                      <a:pPr algn="just">
                        <a:lnSpc>
                          <a:spcPts val="1200"/>
                        </a:lnSpc>
                        <a:spcAft>
                          <a:spcPts val="1000"/>
                        </a:spcAft>
                      </a:pPr>
                      <a:r>
                        <a:rPr lang="en-HK" sz="1200" b="1" dirty="0">
                          <a:solidFill>
                            <a:schemeClr val="tx1"/>
                          </a:solidFill>
                          <a:effectLst/>
                        </a:rPr>
                        <a:t>Language for the body of an oral presentation</a:t>
                      </a:r>
                      <a:endParaRPr lang="en-GB" sz="1200" b="1" dirty="0">
                        <a:solidFill>
                          <a:schemeClr val="tx1"/>
                        </a:solidFill>
                        <a:effectLst/>
                      </a:endParaRPr>
                    </a:p>
                    <a:p>
                      <a:pPr algn="just">
                        <a:lnSpc>
                          <a:spcPts val="1200"/>
                        </a:lnSpc>
                        <a:spcAft>
                          <a:spcPts val="1000"/>
                        </a:spcAft>
                      </a:pPr>
                      <a:r>
                        <a:rPr lang="en-HK" sz="1200" b="1" dirty="0">
                          <a:solidFill>
                            <a:schemeClr val="tx1"/>
                          </a:solidFill>
                          <a:effectLst/>
                        </a:rPr>
                        <a:t>Introduce a main point:</a:t>
                      </a:r>
                      <a:endParaRPr lang="en-GB" sz="1200" b="1"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A major concern is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Fundamentally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The central problem is that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A significant issue has been ... </a:t>
                      </a:r>
                      <a:endParaRPr lang="en-GB" sz="1200" b="0" dirty="0">
                        <a:solidFill>
                          <a:schemeClr val="tx1"/>
                        </a:solidFill>
                        <a:effectLst/>
                      </a:endParaRPr>
                    </a:p>
                    <a:p>
                      <a:pPr marL="228600">
                        <a:lnSpc>
                          <a:spcPts val="1100"/>
                        </a:lnSpc>
                        <a:spcAft>
                          <a:spcPts val="1000"/>
                        </a:spcAft>
                      </a:pPr>
                      <a:r>
                        <a:rPr lang="en-US" sz="1200" b="1" dirty="0">
                          <a:solidFill>
                            <a:schemeClr val="tx1"/>
                          </a:solidFill>
                          <a:effectLst/>
                        </a:rPr>
                        <a:t> </a:t>
                      </a:r>
                      <a:endParaRPr lang="en-GB" sz="1200" b="1" dirty="0">
                        <a:solidFill>
                          <a:schemeClr val="tx1"/>
                        </a:solidFill>
                        <a:effectLst/>
                      </a:endParaRPr>
                    </a:p>
                    <a:p>
                      <a:pPr algn="just">
                        <a:lnSpc>
                          <a:spcPts val="1100"/>
                        </a:lnSpc>
                        <a:spcAft>
                          <a:spcPts val="1000"/>
                        </a:spcAft>
                      </a:pPr>
                      <a:r>
                        <a:rPr lang="en-HK" sz="1200" b="1" dirty="0">
                          <a:solidFill>
                            <a:schemeClr val="tx1"/>
                          </a:solidFill>
                          <a:effectLst/>
                        </a:rPr>
                        <a:t>Move to another point:</a:t>
                      </a:r>
                      <a:endParaRPr lang="en-GB" sz="1200" b="1"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Now let's consider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I'd like to move on to/look at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If I could now turn to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My next point is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Now, turning to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Let me move on to ... </a:t>
                      </a:r>
                      <a:endParaRPr lang="en-GB" sz="1200" b="0" dirty="0">
                        <a:solidFill>
                          <a:schemeClr val="tx1"/>
                        </a:solidFill>
                        <a:effectLst/>
                      </a:endParaRPr>
                    </a:p>
                    <a:p>
                      <a:pPr marL="228600">
                        <a:lnSpc>
                          <a:spcPts val="1100"/>
                        </a:lnSpc>
                        <a:spcAft>
                          <a:spcPts val="1000"/>
                        </a:spcAft>
                      </a:pPr>
                      <a:r>
                        <a:rPr lang="en-US" sz="1200" b="1" dirty="0">
                          <a:solidFill>
                            <a:schemeClr val="tx1"/>
                          </a:solidFill>
                          <a:effectLst/>
                        </a:rPr>
                        <a:t> </a:t>
                      </a:r>
                      <a:endParaRPr lang="en-GB" sz="1200" b="1" dirty="0">
                        <a:solidFill>
                          <a:schemeClr val="tx1"/>
                        </a:solidFill>
                        <a:effectLst/>
                      </a:endParaRPr>
                    </a:p>
                    <a:p>
                      <a:pPr algn="just">
                        <a:lnSpc>
                          <a:spcPts val="1100"/>
                        </a:lnSpc>
                        <a:spcAft>
                          <a:spcPts val="1000"/>
                        </a:spcAft>
                      </a:pPr>
                      <a:r>
                        <a:rPr lang="en-HK" sz="1200" b="1" dirty="0">
                          <a:solidFill>
                            <a:schemeClr val="tx1"/>
                          </a:solidFill>
                          <a:effectLst/>
                        </a:rPr>
                        <a:t>Rephrase a point:</a:t>
                      </a:r>
                      <a:endParaRPr lang="en-GB" sz="1200" b="1"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That is to say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The point I am making is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Let me put that another way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In other words, ... </a:t>
                      </a:r>
                      <a:endParaRPr lang="en-GB" sz="1200" b="0" dirty="0">
                        <a:solidFill>
                          <a:schemeClr val="tx1"/>
                        </a:solidFill>
                        <a:effectLst/>
                      </a:endParaRPr>
                    </a:p>
                    <a:p>
                      <a:pPr marL="342900" lvl="0" indent="-342900">
                        <a:lnSpc>
                          <a:spcPts val="1100"/>
                        </a:lnSpc>
                        <a:buClr>
                          <a:srgbClr val="0070C0"/>
                        </a:buClr>
                        <a:buFont typeface="Symbol" panose="05050102010706020507" pitchFamily="18" charset="2"/>
                        <a:buChar char=""/>
                      </a:pPr>
                      <a:r>
                        <a:rPr lang="en-US" sz="1200" b="0" dirty="0">
                          <a:solidFill>
                            <a:schemeClr val="tx1"/>
                          </a:solidFill>
                          <a:effectLst/>
                        </a:rPr>
                        <a:t>As I have been saying ... </a:t>
                      </a:r>
                      <a:endParaRPr lang="en-GB" sz="1200" b="0" dirty="0">
                        <a:solidFill>
                          <a:schemeClr val="tx1"/>
                        </a:solidFill>
                        <a:effectLst/>
                      </a:endParaRPr>
                    </a:p>
                    <a:p>
                      <a:pPr marL="228600">
                        <a:lnSpc>
                          <a:spcPts val="1100"/>
                        </a:lnSpc>
                        <a:spcAft>
                          <a:spcPts val="1000"/>
                        </a:spcAft>
                      </a:pPr>
                      <a:r>
                        <a:rPr lang="en-US" sz="1200" b="0" dirty="0">
                          <a:solidFill>
                            <a:schemeClr val="tx1"/>
                          </a:solidFill>
                          <a:effectLst/>
                        </a:rPr>
                        <a:t> </a:t>
                      </a:r>
                      <a:endParaRPr lang="en-GB" sz="1200" b="0" dirty="0">
                        <a:solidFill>
                          <a:schemeClr val="tx1"/>
                        </a:solidFill>
                        <a:effectLst/>
                      </a:endParaRPr>
                    </a:p>
                    <a:p>
                      <a:pPr>
                        <a:lnSpc>
                          <a:spcPts val="1100"/>
                        </a:lnSpc>
                        <a:spcAft>
                          <a:spcPts val="1000"/>
                        </a:spcAft>
                      </a:pPr>
                      <a:r>
                        <a:rPr lang="en-US" sz="1200" b="1" dirty="0">
                          <a:solidFill>
                            <a:schemeClr val="tx1"/>
                          </a:solidFill>
                          <a:effectLst/>
                        </a:rPr>
                        <a:t>Introduce an example:</a:t>
                      </a:r>
                      <a:endParaRPr lang="en-GB" sz="1200" b="1" dirty="0">
                        <a:solidFill>
                          <a:schemeClr val="tx1"/>
                        </a:solidFill>
                        <a:effectLst/>
                      </a:endParaRPr>
                    </a:p>
                    <a:p>
                      <a:pPr marL="171450" indent="-171450">
                        <a:lnSpc>
                          <a:spcPts val="1100"/>
                        </a:lnSpc>
                        <a:spcAft>
                          <a:spcPts val="1000"/>
                        </a:spcAft>
                        <a:buFont typeface="Arial" panose="020B0604020202020204" pitchFamily="34" charset="0"/>
                        <a:buChar char="•"/>
                      </a:pPr>
                      <a:r>
                        <a:rPr lang="en-US" sz="1200" b="0" dirty="0">
                          <a:solidFill>
                            <a:schemeClr val="tx1"/>
                          </a:solidFill>
                          <a:effectLst/>
                        </a:rPr>
                        <a:t>Let me illustrate this by ... </a:t>
                      </a:r>
                      <a:endParaRPr lang="en-GB" sz="1200" b="0" dirty="0">
                        <a:solidFill>
                          <a:schemeClr val="tx1"/>
                        </a:solidFill>
                        <a:effectLst/>
                      </a:endParaRPr>
                    </a:p>
                    <a:p>
                      <a:pPr marL="171450" indent="-171450">
                        <a:lnSpc>
                          <a:spcPts val="1100"/>
                        </a:lnSpc>
                        <a:spcAft>
                          <a:spcPts val="1000"/>
                        </a:spcAft>
                        <a:buFont typeface="Arial" panose="020B0604020202020204" pitchFamily="34" charset="0"/>
                        <a:buChar char="•"/>
                      </a:pPr>
                      <a:r>
                        <a:rPr lang="en-US" sz="1200" b="0" dirty="0">
                          <a:solidFill>
                            <a:schemeClr val="tx1"/>
                          </a:solidFill>
                          <a:effectLst/>
                        </a:rPr>
                        <a:t>Take the case of … </a:t>
                      </a:r>
                      <a:endParaRPr lang="en-GB" sz="1200" b="0" dirty="0">
                        <a:solidFill>
                          <a:schemeClr val="tx1"/>
                        </a:solidFill>
                        <a:effectLst/>
                      </a:endParaRPr>
                    </a:p>
                    <a:p>
                      <a:pPr marL="171450" indent="-171450">
                        <a:lnSpc>
                          <a:spcPts val="1100"/>
                        </a:lnSpc>
                        <a:spcAft>
                          <a:spcPts val="1000"/>
                        </a:spcAft>
                        <a:buFont typeface="Arial" panose="020B0604020202020204" pitchFamily="34" charset="0"/>
                        <a:buChar char="•"/>
                      </a:pPr>
                      <a:r>
                        <a:rPr lang="en-US" sz="1200" b="0" dirty="0">
                          <a:solidFill>
                            <a:schemeClr val="tx1"/>
                          </a:solidFill>
                          <a:effectLst/>
                        </a:rPr>
                        <a:t>This is illustrated by... </a:t>
                      </a:r>
                      <a:endParaRPr lang="en-GB" sz="1200" b="0" dirty="0">
                        <a:solidFill>
                          <a:schemeClr val="tx1"/>
                        </a:solidFill>
                        <a:effectLst/>
                      </a:endParaRPr>
                    </a:p>
                    <a:p>
                      <a:pPr marL="171450" indent="-171450">
                        <a:lnSpc>
                          <a:spcPts val="1100"/>
                        </a:lnSpc>
                        <a:spcAft>
                          <a:spcPts val="1000"/>
                        </a:spcAft>
                        <a:buFont typeface="Arial" panose="020B0604020202020204" pitchFamily="34" charset="0"/>
                        <a:buChar char="•"/>
                      </a:pPr>
                      <a:r>
                        <a:rPr lang="en-US" sz="1200" b="0" dirty="0">
                          <a:solidFill>
                            <a:schemeClr val="tx1"/>
                          </a:solidFill>
                          <a:effectLst/>
                        </a:rPr>
                        <a:t>This is demonstrated by… </a:t>
                      </a:r>
                      <a:endParaRPr lang="en-GB" sz="1200" b="0" dirty="0">
                        <a:solidFill>
                          <a:schemeClr val="tx1"/>
                        </a:solidFill>
                        <a:effectLst/>
                      </a:endParaRPr>
                    </a:p>
                    <a:p>
                      <a:pPr marL="171450" indent="-171450">
                        <a:lnSpc>
                          <a:spcPts val="1100"/>
                        </a:lnSpc>
                        <a:spcAft>
                          <a:spcPts val="1000"/>
                        </a:spcAft>
                        <a:buFont typeface="Arial" panose="020B0604020202020204" pitchFamily="34" charset="0"/>
                        <a:buChar char="•"/>
                      </a:pPr>
                      <a:r>
                        <a:rPr lang="en-US" sz="1200" b="0" dirty="0">
                          <a:solidFill>
                            <a:schemeClr val="tx1"/>
                          </a:solidFill>
                          <a:effectLst/>
                        </a:rPr>
                        <a:t>An example of this is … </a:t>
                      </a:r>
                    </a:p>
                    <a:p>
                      <a:pPr>
                        <a:lnSpc>
                          <a:spcPts val="1100"/>
                        </a:lnSpc>
                        <a:spcAft>
                          <a:spcPts val="1000"/>
                        </a:spcAft>
                      </a:pPr>
                      <a:endParaRPr lang="en-GB" sz="1200" b="1" dirty="0">
                        <a:solidFill>
                          <a:schemeClr val="tx1"/>
                        </a:solidFill>
                        <a:effectLst/>
                      </a:endParaRPr>
                    </a:p>
                    <a:p>
                      <a:pPr algn="just">
                        <a:lnSpc>
                          <a:spcPts val="1200"/>
                        </a:lnSpc>
                        <a:spcAft>
                          <a:spcPts val="1000"/>
                        </a:spcAft>
                      </a:pPr>
                      <a:r>
                        <a:rPr lang="en-US" sz="1200" b="1" dirty="0">
                          <a:solidFill>
                            <a:schemeClr val="tx1"/>
                          </a:solidFill>
                          <a:effectLst/>
                        </a:rPr>
                        <a:t>Language for inviting questions</a:t>
                      </a:r>
                      <a:endParaRPr lang="en-GB" sz="1200" b="1"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Are there any questions you’d like to ask?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Does anyone have any questions? </a:t>
                      </a:r>
                      <a:endParaRPr lang="en-GB" sz="1200" b="0" dirty="0">
                        <a:solidFill>
                          <a:schemeClr val="tx1"/>
                        </a:solidFill>
                        <a:effectLst/>
                      </a:endParaRPr>
                    </a:p>
                    <a:p>
                      <a:pPr marL="342900" lvl="0" indent="-342900">
                        <a:lnSpc>
                          <a:spcPts val="1200"/>
                        </a:lnSpc>
                        <a:buClr>
                          <a:srgbClr val="0070C0"/>
                        </a:buClr>
                        <a:buFont typeface="Symbol" panose="05050102010706020507" pitchFamily="18" charset="2"/>
                        <a:buChar char=""/>
                      </a:pPr>
                      <a:r>
                        <a:rPr lang="en-US" sz="1200" b="0" dirty="0">
                          <a:solidFill>
                            <a:schemeClr val="tx1"/>
                          </a:solidFill>
                          <a:effectLst/>
                        </a:rPr>
                        <a:t>I’m happy to take any questions. </a:t>
                      </a:r>
                      <a:endParaRPr lang="en-GB" sz="1200" b="0" dirty="0">
                        <a:solidFill>
                          <a:schemeClr val="tx1"/>
                        </a:solidFill>
                        <a:effectLst/>
                      </a:endParaRPr>
                    </a:p>
                    <a:p>
                      <a:pPr marL="342900" lvl="0" indent="-342900">
                        <a:lnSpc>
                          <a:spcPts val="1200"/>
                        </a:lnSpc>
                        <a:spcAft>
                          <a:spcPts val="1000"/>
                        </a:spcAft>
                        <a:buClr>
                          <a:srgbClr val="0070C0"/>
                        </a:buClr>
                        <a:buFont typeface="Symbol" panose="05050102010706020507" pitchFamily="18" charset="2"/>
                        <a:buChar char=""/>
                      </a:pPr>
                      <a:r>
                        <a:rPr lang="en-US" sz="1200" b="0" dirty="0">
                          <a:solidFill>
                            <a:schemeClr val="tx1"/>
                          </a:solidFill>
                          <a:effectLst/>
                        </a:rPr>
                        <a:t>Would anyone like me to explain anything further?</a:t>
                      </a:r>
                      <a:endParaRPr lang="en-GB" sz="12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9311" marR="29311" marT="0" marB="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92504634"/>
                  </a:ext>
                </a:extLst>
              </a:tr>
            </a:tbl>
          </a:graphicData>
        </a:graphic>
      </p:graphicFrame>
    </p:spTree>
    <p:extLst>
      <p:ext uri="{BB962C8B-B14F-4D97-AF65-F5344CB8AC3E}">
        <p14:creationId xmlns:p14="http://schemas.microsoft.com/office/powerpoint/2010/main" val="232938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611811-4B81-7046-9683-9A1B7FB8F510}"/>
              </a:ext>
            </a:extLst>
          </p:cNvPr>
          <p:cNvSpPr>
            <a:spLocks noGrp="1"/>
          </p:cNvSpPr>
          <p:nvPr>
            <p:ph idx="1"/>
          </p:nvPr>
        </p:nvSpPr>
        <p:spPr>
          <a:xfrm>
            <a:off x="1725303" y="644762"/>
            <a:ext cx="9986055" cy="4980214"/>
          </a:xfrm>
        </p:spPr>
        <p:txBody>
          <a:bodyPr>
            <a:normAutofit/>
          </a:bodyPr>
          <a:lstStyle/>
          <a:p>
            <a:pPr marL="0" indent="0">
              <a:buNone/>
            </a:pPr>
            <a:r>
              <a:rPr lang="en-HK" dirty="0"/>
              <a:t>Now watch part 2 of the video (5:51-9:19) about engaging the audience. Take notes and use your notes to answer the following questions:</a:t>
            </a:r>
          </a:p>
          <a:p>
            <a:pPr lvl="0"/>
            <a:r>
              <a:rPr lang="en-HK" dirty="0"/>
              <a:t>1. What are the three essential things in a presentation that can engage the audience?</a:t>
            </a:r>
          </a:p>
          <a:p>
            <a:pPr marL="0" indent="0">
              <a:buNone/>
            </a:pPr>
            <a:endParaRPr lang="en-HK" dirty="0"/>
          </a:p>
          <a:p>
            <a:pPr lvl="0"/>
            <a:r>
              <a:rPr lang="en-HK" dirty="0"/>
              <a:t>2. What is body language? Why is body language so important?</a:t>
            </a:r>
          </a:p>
          <a:p>
            <a:pPr lvl="0"/>
            <a:endParaRPr lang="en-HK" dirty="0"/>
          </a:p>
          <a:p>
            <a:pPr marL="0" indent="0">
              <a:buNone/>
            </a:pPr>
            <a:r>
              <a:rPr lang="en-HK" dirty="0"/>
              <a:t> </a:t>
            </a:r>
          </a:p>
          <a:p>
            <a:pPr marL="0" indent="0">
              <a:buNone/>
            </a:pPr>
            <a:endParaRPr lang="en-HK" dirty="0"/>
          </a:p>
          <a:p>
            <a:pPr marL="0" indent="0">
              <a:buNone/>
            </a:pPr>
            <a:endParaRPr lang="en-HK" dirty="0"/>
          </a:p>
          <a:p>
            <a:pPr lvl="0"/>
            <a:r>
              <a:rPr lang="en-HK" dirty="0"/>
              <a:t>3. How can presenters avoid using monotone delivery in presentations?</a:t>
            </a:r>
          </a:p>
          <a:p>
            <a:pPr marL="0" indent="0">
              <a:buNone/>
            </a:pPr>
            <a:endParaRPr lang="en-US" dirty="0"/>
          </a:p>
        </p:txBody>
      </p:sp>
      <p:sp>
        <p:nvSpPr>
          <p:cNvPr id="4" name="Rectangle 3">
            <a:extLst>
              <a:ext uri="{FF2B5EF4-FFF2-40B4-BE49-F238E27FC236}">
                <a16:creationId xmlns:a16="http://schemas.microsoft.com/office/drawing/2014/main" id="{9F98E49B-47AA-5E49-9CBC-E2940F286FDF}"/>
              </a:ext>
            </a:extLst>
          </p:cNvPr>
          <p:cNvSpPr/>
          <p:nvPr/>
        </p:nvSpPr>
        <p:spPr>
          <a:xfrm>
            <a:off x="2089339" y="1981322"/>
            <a:ext cx="4639412" cy="382477"/>
          </a:xfrm>
          <a:prstGeom prst="rect">
            <a:avLst/>
          </a:prstGeom>
        </p:spPr>
        <p:txBody>
          <a:bodyPr wrap="none">
            <a:spAutoFit/>
          </a:bodyPr>
          <a:lstStyle/>
          <a:p>
            <a:pPr marL="342900" lvl="0" indent="-342900" algn="just">
              <a:lnSpc>
                <a:spcPct val="115000"/>
              </a:lnSpc>
              <a:spcAft>
                <a:spcPts val="1000"/>
              </a:spcAft>
              <a:buFont typeface="+mj-lt"/>
              <a:buAutoNum type="arabicParenR"/>
            </a:pPr>
            <a:r>
              <a:rPr lang="en-HK" dirty="0">
                <a:solidFill>
                  <a:srgbClr val="0070C0"/>
                </a:solidFill>
              </a:rPr>
              <a:t>Body language   2) Voice    3) Visuals</a:t>
            </a:r>
          </a:p>
        </p:txBody>
      </p:sp>
      <p:sp>
        <p:nvSpPr>
          <p:cNvPr id="5" name="Rectangle 4">
            <a:extLst>
              <a:ext uri="{FF2B5EF4-FFF2-40B4-BE49-F238E27FC236}">
                <a16:creationId xmlns:a16="http://schemas.microsoft.com/office/drawing/2014/main" id="{DF97573C-A561-F343-B444-9AFF927B6526}"/>
              </a:ext>
            </a:extLst>
          </p:cNvPr>
          <p:cNvSpPr/>
          <p:nvPr/>
        </p:nvSpPr>
        <p:spPr>
          <a:xfrm>
            <a:off x="2089339" y="2924883"/>
            <a:ext cx="9060527" cy="1922834"/>
          </a:xfrm>
          <a:prstGeom prst="rect">
            <a:avLst/>
          </a:prstGeom>
        </p:spPr>
        <p:txBody>
          <a:bodyPr wrap="square">
            <a:spAutoFit/>
          </a:bodyPr>
          <a:lstStyle/>
          <a:p>
            <a:pPr marL="342900" indent="-342900" algn="just">
              <a:lnSpc>
                <a:spcPct val="115000"/>
              </a:lnSpc>
              <a:spcAft>
                <a:spcPts val="1000"/>
              </a:spcAft>
              <a:buFont typeface="+mj-lt"/>
              <a:buAutoNum type="arabicParenR"/>
            </a:pPr>
            <a:r>
              <a:rPr lang="en-HK" dirty="0">
                <a:solidFill>
                  <a:srgbClr val="0070C0"/>
                </a:solidFill>
              </a:rPr>
              <a:t>Body language includes eye contact, posture, hand gesture, facial expression, etc. </a:t>
            </a:r>
          </a:p>
          <a:p>
            <a:pPr marL="342900" indent="-342900" algn="just">
              <a:lnSpc>
                <a:spcPct val="115000"/>
              </a:lnSpc>
              <a:spcAft>
                <a:spcPts val="1000"/>
              </a:spcAft>
              <a:buFont typeface="+mj-lt"/>
              <a:buAutoNum type="arabicParenR"/>
            </a:pPr>
            <a:r>
              <a:rPr lang="en-HK" dirty="0">
                <a:solidFill>
                  <a:srgbClr val="0070C0"/>
                </a:solidFill>
              </a:rPr>
              <a:t>Effective use of body language can help the speaker to give emphasis, work off nervousness, and convey messages more effectively.</a:t>
            </a:r>
          </a:p>
          <a:p>
            <a:pPr marL="457200" algn="just">
              <a:lnSpc>
                <a:spcPct val="115000"/>
              </a:lnSpc>
              <a:spcAft>
                <a:spcPts val="1000"/>
              </a:spcAft>
            </a:pPr>
            <a:endParaRPr lang="en-HK" dirty="0">
              <a:latin typeface="Calibri" panose="020F0502020204030204" pitchFamily="34" charset="0"/>
              <a:ea typeface="DengXian" panose="02010600030101010101" pitchFamily="2" charset="-122"/>
              <a:cs typeface="Times New Roman" panose="02020603050405020304" pitchFamily="18" charset="0"/>
            </a:endParaRPr>
          </a:p>
        </p:txBody>
      </p:sp>
      <p:sp>
        <p:nvSpPr>
          <p:cNvPr id="6" name="Rectangle 5">
            <a:extLst>
              <a:ext uri="{FF2B5EF4-FFF2-40B4-BE49-F238E27FC236}">
                <a16:creationId xmlns:a16="http://schemas.microsoft.com/office/drawing/2014/main" id="{64DED635-2853-1146-BC58-C1E52850FC66}"/>
              </a:ext>
            </a:extLst>
          </p:cNvPr>
          <p:cNvSpPr/>
          <p:nvPr/>
        </p:nvSpPr>
        <p:spPr>
          <a:xfrm>
            <a:off x="2089339" y="4955914"/>
            <a:ext cx="9154886" cy="1338123"/>
          </a:xfrm>
          <a:prstGeom prst="rect">
            <a:avLst/>
          </a:prstGeom>
        </p:spPr>
        <p:txBody>
          <a:bodyPr wrap="square">
            <a:spAutoFit/>
          </a:bodyPr>
          <a:lstStyle/>
          <a:p>
            <a:pPr algn="just">
              <a:lnSpc>
                <a:spcPct val="115000"/>
              </a:lnSpc>
              <a:spcAft>
                <a:spcPts val="1000"/>
              </a:spcAft>
            </a:pPr>
            <a:r>
              <a:rPr lang="en-HK" dirty="0">
                <a:solidFill>
                  <a:srgbClr val="0070C0"/>
                </a:solidFill>
              </a:rPr>
              <a:t>Memorise key points but not the whole talk. Use your voice as an emphatic device. Prepare a list of bullet points which are the key points of the presentation. Highlight the key words and think about how you might emphasise them. </a:t>
            </a:r>
          </a:p>
        </p:txBody>
      </p:sp>
      <p:sp>
        <p:nvSpPr>
          <p:cNvPr id="7" name="Slide Number Placeholder 6">
            <a:extLst>
              <a:ext uri="{FF2B5EF4-FFF2-40B4-BE49-F238E27FC236}">
                <a16:creationId xmlns:a16="http://schemas.microsoft.com/office/drawing/2014/main" id="{DEAFCF69-DD46-2146-843D-17E9DD8D416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3323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8A0B-C263-6B47-8C46-6689510F40BD}"/>
              </a:ext>
            </a:extLst>
          </p:cNvPr>
          <p:cNvSpPr>
            <a:spLocks noGrp="1"/>
          </p:cNvSpPr>
          <p:nvPr>
            <p:ph type="title"/>
          </p:nvPr>
        </p:nvSpPr>
        <p:spPr>
          <a:xfrm>
            <a:off x="1600941" y="74137"/>
            <a:ext cx="9757455" cy="780147"/>
          </a:xfrm>
        </p:spPr>
        <p:txBody>
          <a:bodyPr/>
          <a:lstStyle/>
          <a:p>
            <a:r>
              <a:rPr lang="en-US" dirty="0"/>
              <a:t>Task 4</a:t>
            </a:r>
          </a:p>
        </p:txBody>
      </p:sp>
      <p:sp>
        <p:nvSpPr>
          <p:cNvPr id="3" name="Content Placeholder 2">
            <a:extLst>
              <a:ext uri="{FF2B5EF4-FFF2-40B4-BE49-F238E27FC236}">
                <a16:creationId xmlns:a16="http://schemas.microsoft.com/office/drawing/2014/main" id="{8F56F178-9434-6B46-BA06-3FB00501D367}"/>
              </a:ext>
            </a:extLst>
          </p:cNvPr>
          <p:cNvSpPr>
            <a:spLocks noGrp="1"/>
          </p:cNvSpPr>
          <p:nvPr>
            <p:ph idx="1"/>
          </p:nvPr>
        </p:nvSpPr>
        <p:spPr>
          <a:xfrm>
            <a:off x="1600941" y="787782"/>
            <a:ext cx="9900256" cy="5196327"/>
          </a:xfrm>
        </p:spPr>
        <p:txBody>
          <a:bodyPr/>
          <a:lstStyle/>
          <a:p>
            <a:pPr marL="0" indent="0">
              <a:buNone/>
            </a:pPr>
            <a:r>
              <a:rPr lang="en-HK" sz="1600" b="1" dirty="0"/>
              <a:t>Improving Delivery Skills – Body Language, Rhythm and Sentence Stress</a:t>
            </a:r>
            <a:endParaRPr lang="en-HK" sz="1600" dirty="0"/>
          </a:p>
          <a:p>
            <a:pPr marL="0" indent="0">
              <a:buNone/>
            </a:pPr>
            <a:r>
              <a:rPr lang="en-HK" sz="1600" b="1" dirty="0"/>
              <a:t>Body Language</a:t>
            </a:r>
            <a:endParaRPr lang="en-HK" sz="1600" dirty="0"/>
          </a:p>
          <a:p>
            <a:r>
              <a:rPr lang="en-HK" sz="1600" dirty="0"/>
              <a:t>Watch the first two minutes of a TED talk on the topic “A New Class of Drugs that Could Prevent Depression and PTSD”. Observe how the speaker uses body language (eye contact, hand gestures, body posture) to help convey messages effectively. (Link to the TED Talk:  </a:t>
            </a:r>
            <a:r>
              <a:rPr lang="en-GB" sz="1600" u="sng" dirty="0">
                <a:hlinkClick r:id="rId4"/>
              </a:rPr>
              <a:t>https://www.ted.com/talks/rebecca_brachman_a_new_class_of_drug_that_could_prevent_depression_and_ptsd#t-118928</a:t>
            </a:r>
            <a:r>
              <a:rPr lang="en-HK" sz="1600" dirty="0"/>
              <a:t>)</a:t>
            </a:r>
          </a:p>
          <a:p>
            <a:endParaRPr lang="en-US" dirty="0"/>
          </a:p>
        </p:txBody>
      </p:sp>
      <p:sp>
        <p:nvSpPr>
          <p:cNvPr id="5" name="Slide Number Placeholder 4">
            <a:extLst>
              <a:ext uri="{FF2B5EF4-FFF2-40B4-BE49-F238E27FC236}">
                <a16:creationId xmlns:a16="http://schemas.microsoft.com/office/drawing/2014/main" id="{FE3F73E4-EE76-D948-991F-713C7C82E17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8" name="Task 7_TED Talk on A new class of drugs that could prevent depression and PTS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4313" y="2788923"/>
            <a:ext cx="6954462" cy="3908831"/>
          </a:xfrm>
          <a:prstGeom prst="rect">
            <a:avLst/>
          </a:prstGeom>
        </p:spPr>
      </p:pic>
    </p:spTree>
    <p:extLst>
      <p:ext uri="{BB962C8B-B14F-4D97-AF65-F5344CB8AC3E}">
        <p14:creationId xmlns:p14="http://schemas.microsoft.com/office/powerpoint/2010/main" val="38460371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4</a:t>
            </a:r>
          </a:p>
        </p:txBody>
      </p:sp>
      <p:sp>
        <p:nvSpPr>
          <p:cNvPr id="3" name="Content Placeholder 2"/>
          <p:cNvSpPr>
            <a:spLocks noGrp="1"/>
          </p:cNvSpPr>
          <p:nvPr>
            <p:ph idx="1"/>
          </p:nvPr>
        </p:nvSpPr>
        <p:spPr/>
        <p:txBody>
          <a:bodyPr/>
          <a:lstStyle/>
          <a:p>
            <a:pPr marL="0" indent="0">
              <a:buNone/>
            </a:pPr>
            <a:r>
              <a:rPr lang="en-HK" sz="2800" dirty="0"/>
              <a:t>What body language does the speaker use?</a:t>
            </a:r>
            <a:endParaRPr lang="en-US" sz="2800" dirty="0"/>
          </a:p>
          <a:p>
            <a:pPr marL="0" indent="0">
              <a:buNone/>
            </a:pPr>
            <a:endParaRPr lang="en-HK" sz="2400" dirty="0">
              <a:solidFill>
                <a:srgbClr val="0070C0"/>
              </a:solidFill>
            </a:endParaRPr>
          </a:p>
          <a:p>
            <a:r>
              <a:rPr lang="en-HK" sz="2400" dirty="0">
                <a:solidFill>
                  <a:srgbClr val="0070C0"/>
                </a:solidFill>
              </a:rPr>
              <a:t>The speaker uses hand movements naturally to communicate messages. She maintains eye contact with the audience throughout the presentation. She stands straight and shows confidence when she speaks. Also, she tries to connect with the audience in different parts of the room by making slight movements and showing enthusiasm to speak to the audience.</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84789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1D9856-19B6-0844-ACD3-827513E35A82}"/>
              </a:ext>
            </a:extLst>
          </p:cNvPr>
          <p:cNvSpPr>
            <a:spLocks noGrp="1"/>
          </p:cNvSpPr>
          <p:nvPr>
            <p:ph idx="1"/>
          </p:nvPr>
        </p:nvSpPr>
        <p:spPr>
          <a:xfrm>
            <a:off x="1784268" y="866898"/>
            <a:ext cx="9741126" cy="4441651"/>
          </a:xfrm>
        </p:spPr>
        <p:txBody>
          <a:bodyPr/>
          <a:lstStyle/>
          <a:p>
            <a:pPr marL="0" indent="0">
              <a:buNone/>
            </a:pPr>
            <a:r>
              <a:rPr lang="en-HK" b="1" dirty="0"/>
              <a:t>Rhythm and Sentence Stress</a:t>
            </a:r>
            <a:endParaRPr lang="en-HK" dirty="0"/>
          </a:p>
          <a:p>
            <a:pPr marL="0" indent="0">
              <a:buNone/>
            </a:pPr>
            <a:r>
              <a:rPr lang="en-US" dirty="0"/>
              <a:t>The appropriate use of sentence stress, intonation, pausing and pace create a smooth rhythm which makes a speaker sound fluent. There are two general rules that can be applied to sentence stress.</a:t>
            </a:r>
            <a:endParaRPr lang="en-HK" dirty="0"/>
          </a:p>
          <a:p>
            <a:pPr lvl="0"/>
            <a:r>
              <a:rPr lang="en-US" b="1" dirty="0"/>
              <a:t>Content words</a:t>
            </a:r>
            <a:r>
              <a:rPr lang="en-US" dirty="0"/>
              <a:t> are those that carry meaning or sense such as verbs, nouns and adjectives. These are usually given more stress because they carry most of the meaning.</a:t>
            </a:r>
            <a:endParaRPr lang="en-HK" dirty="0"/>
          </a:p>
          <a:p>
            <a:pPr lvl="0"/>
            <a:r>
              <a:rPr lang="en-US" b="1" dirty="0"/>
              <a:t>Structure words</a:t>
            </a:r>
            <a:r>
              <a:rPr lang="en-US" dirty="0"/>
              <a:t> are small words such as articles, pronouns and prepositions that ensure grammatical correctness. These are generally unstressed.</a:t>
            </a:r>
            <a:endParaRPr lang="en-HK" dirty="0"/>
          </a:p>
          <a:p>
            <a:pPr marL="0" indent="0">
              <a:buNone/>
            </a:pPr>
            <a:r>
              <a:rPr lang="en-US" dirty="0"/>
              <a:t>The table below illustrates these two general rules.</a:t>
            </a:r>
            <a:endParaRPr lang="en-HK" dirty="0"/>
          </a:p>
          <a:p>
            <a:endParaRPr lang="en-US" dirty="0"/>
          </a:p>
        </p:txBody>
      </p:sp>
      <p:sp>
        <p:nvSpPr>
          <p:cNvPr id="6" name="TextBox 5">
            <a:extLst>
              <a:ext uri="{FF2B5EF4-FFF2-40B4-BE49-F238E27FC236}">
                <a16:creationId xmlns:a16="http://schemas.microsoft.com/office/drawing/2014/main" id="{6CF04721-6891-0142-BDD2-6C44126C91FB}"/>
              </a:ext>
            </a:extLst>
          </p:cNvPr>
          <p:cNvSpPr txBox="1"/>
          <p:nvPr/>
        </p:nvSpPr>
        <p:spPr>
          <a:xfrm>
            <a:off x="5339443" y="6629400"/>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F8960629-976C-B241-AACF-F52D448E7827}"/>
              </a:ext>
            </a:extLst>
          </p:cNvPr>
          <p:cNvPicPr>
            <a:picLocks noChangeAspect="1"/>
          </p:cNvPicPr>
          <p:nvPr/>
        </p:nvPicPr>
        <p:blipFill>
          <a:blip r:embed="rId2"/>
          <a:stretch>
            <a:fillRect/>
          </a:stretch>
        </p:blipFill>
        <p:spPr>
          <a:xfrm>
            <a:off x="2856258" y="4365260"/>
            <a:ext cx="6702724" cy="1886578"/>
          </a:xfrm>
          <a:prstGeom prst="rect">
            <a:avLst/>
          </a:prstGeom>
        </p:spPr>
      </p:pic>
      <p:sp>
        <p:nvSpPr>
          <p:cNvPr id="4" name="Slide Number Placeholder 3">
            <a:extLst>
              <a:ext uri="{FF2B5EF4-FFF2-40B4-BE49-F238E27FC236}">
                <a16:creationId xmlns:a16="http://schemas.microsoft.com/office/drawing/2014/main" id="{6BC44A8B-7538-9D48-A08F-841D296AEAE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04230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9C39C-5753-3545-9C2C-E07C80879850}"/>
              </a:ext>
            </a:extLst>
          </p:cNvPr>
          <p:cNvSpPr>
            <a:spLocks noGrp="1"/>
          </p:cNvSpPr>
          <p:nvPr>
            <p:ph idx="1"/>
          </p:nvPr>
        </p:nvSpPr>
        <p:spPr>
          <a:xfrm>
            <a:off x="1730829" y="1152906"/>
            <a:ext cx="9773783" cy="5215809"/>
          </a:xfrm>
        </p:spPr>
        <p:txBody>
          <a:bodyPr>
            <a:normAutofit/>
          </a:bodyPr>
          <a:lstStyle/>
          <a:p>
            <a:pPr marL="0" indent="0">
              <a:buNone/>
            </a:pPr>
            <a:r>
              <a:rPr lang="en-US" dirty="0"/>
              <a:t>As well as rules about content and structure words, two other aspects need to be taken into account when improving the overall rhythm and fluency of speech.</a:t>
            </a:r>
            <a:endParaRPr lang="en-HK" dirty="0"/>
          </a:p>
          <a:p>
            <a:pPr lvl="0"/>
            <a:r>
              <a:rPr lang="en-US" b="1" dirty="0"/>
              <a:t>Emphatic / Contrastive stress </a:t>
            </a:r>
            <a:r>
              <a:rPr lang="en-US" dirty="0"/>
              <a:t>can be placed on any kind of word to create certain meanings. </a:t>
            </a:r>
            <a:endParaRPr lang="en-HK" dirty="0"/>
          </a:p>
          <a:p>
            <a:pPr lvl="0"/>
            <a:r>
              <a:rPr lang="en-US" b="1" dirty="0"/>
              <a:t>Sense groups </a:t>
            </a:r>
            <a:r>
              <a:rPr lang="en-US" dirty="0"/>
              <a:t>are clusters of that form a meaningful unit usually indicated by a pause (brief or long, often between breath), the use of a “filler” (e.g. “</a:t>
            </a:r>
            <a:r>
              <a:rPr lang="en-US" dirty="0" err="1"/>
              <a:t>em</a:t>
            </a:r>
            <a:r>
              <a:rPr lang="en-US" dirty="0"/>
              <a:t>”, “</a:t>
            </a:r>
            <a:r>
              <a:rPr lang="en-US" dirty="0" err="1"/>
              <a:t>ar</a:t>
            </a:r>
            <a:r>
              <a:rPr lang="en-US" dirty="0"/>
              <a:t>”, “well”, “so” etc.) or the lengthening of a final word sound (e.g. “</a:t>
            </a:r>
            <a:r>
              <a:rPr lang="en-US" dirty="0" err="1"/>
              <a:t>Soooo</a:t>
            </a:r>
            <a:r>
              <a:rPr lang="en-US" dirty="0"/>
              <a:t>”). These features are normal in everyday spontaneous speech but if there are too many pauses and fillers then the smoothness of the rhythm breaks down and it places a strain on the listener.</a:t>
            </a:r>
            <a:endParaRPr lang="en-HK" dirty="0"/>
          </a:p>
          <a:p>
            <a:pPr marL="0" indent="0">
              <a:buNone/>
            </a:pPr>
            <a:r>
              <a:rPr lang="en-US" dirty="0"/>
              <a:t> </a:t>
            </a:r>
            <a:endParaRPr lang="en-HK" dirty="0"/>
          </a:p>
          <a:p>
            <a:pPr marL="0" indent="0">
              <a:buNone/>
            </a:pPr>
            <a:r>
              <a:rPr lang="en-HK" dirty="0"/>
              <a:t>Watch the first minute of the TED talk again and mark the following on the transcript below:</a:t>
            </a:r>
          </a:p>
          <a:p>
            <a:pPr lvl="0">
              <a:buFont typeface="Arial" panose="020B0604020202020204" pitchFamily="34" charset="0"/>
              <a:buChar char="•"/>
            </a:pPr>
            <a:r>
              <a:rPr lang="en-US" dirty="0"/>
              <a:t>Mark words that are stressed by </a:t>
            </a:r>
            <a:r>
              <a:rPr lang="en-US" u="sng" dirty="0"/>
              <a:t>underlining</a:t>
            </a:r>
            <a:r>
              <a:rPr lang="en-US" dirty="0"/>
              <a:t> them. </a:t>
            </a:r>
            <a:endParaRPr lang="en-HK" dirty="0"/>
          </a:p>
          <a:p>
            <a:pPr lvl="0">
              <a:buFont typeface="Arial" panose="020B0604020202020204" pitchFamily="34" charset="0"/>
              <a:buChar char="•"/>
            </a:pPr>
            <a:r>
              <a:rPr lang="en-US" dirty="0"/>
              <a:t>Place a red line </a:t>
            </a:r>
            <a:r>
              <a:rPr lang="en-US" b="1" dirty="0">
                <a:solidFill>
                  <a:srgbClr val="FF0000"/>
                </a:solidFill>
              </a:rPr>
              <a:t>|</a:t>
            </a:r>
            <a:r>
              <a:rPr lang="en-US" b="1" dirty="0"/>
              <a:t> </a:t>
            </a:r>
            <a:r>
              <a:rPr lang="en-US" dirty="0"/>
              <a:t>where you think there a sense group is or a noticeable pause.</a:t>
            </a:r>
            <a:endParaRPr lang="en-HK" dirty="0"/>
          </a:p>
          <a:p>
            <a:endParaRPr lang="en-US" dirty="0"/>
          </a:p>
        </p:txBody>
      </p:sp>
      <p:sp>
        <p:nvSpPr>
          <p:cNvPr id="4" name="Slide Number Placeholder 3">
            <a:extLst>
              <a:ext uri="{FF2B5EF4-FFF2-40B4-BE49-F238E27FC236}">
                <a16:creationId xmlns:a16="http://schemas.microsoft.com/office/drawing/2014/main" id="{BBEBC44B-EF9B-F643-A4FB-B0FE8731939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83283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8DFE-05F1-F340-A502-1A0736BC1D82}"/>
              </a:ext>
            </a:extLst>
          </p:cNvPr>
          <p:cNvSpPr>
            <a:spLocks noGrp="1"/>
          </p:cNvSpPr>
          <p:nvPr>
            <p:ph type="title"/>
          </p:nvPr>
        </p:nvSpPr>
        <p:spPr>
          <a:xfrm>
            <a:off x="1730829" y="624110"/>
            <a:ext cx="9773783" cy="714833"/>
          </a:xfrm>
        </p:spPr>
        <p:txBody>
          <a:bodyPr/>
          <a:lstStyle/>
          <a:p>
            <a:r>
              <a:rPr lang="en-US" dirty="0"/>
              <a:t>Task 4</a:t>
            </a:r>
          </a:p>
        </p:txBody>
      </p:sp>
      <p:pic>
        <p:nvPicPr>
          <p:cNvPr id="4" name="Content Placeholder 3">
            <a:extLst>
              <a:ext uri="{FF2B5EF4-FFF2-40B4-BE49-F238E27FC236}">
                <a16:creationId xmlns:a16="http://schemas.microsoft.com/office/drawing/2014/main" id="{ABB6FE45-DD78-6A4D-8506-FCAC3F09D2F6}"/>
              </a:ext>
            </a:extLst>
          </p:cNvPr>
          <p:cNvPicPr>
            <a:picLocks noGrp="1" noChangeAspect="1"/>
          </p:cNvPicPr>
          <p:nvPr>
            <p:ph idx="1"/>
          </p:nvPr>
        </p:nvPicPr>
        <p:blipFill>
          <a:blip r:embed="rId2"/>
          <a:stretch>
            <a:fillRect/>
          </a:stretch>
        </p:blipFill>
        <p:spPr>
          <a:xfrm>
            <a:off x="1874950" y="1424322"/>
            <a:ext cx="8970427" cy="4682563"/>
          </a:xfrm>
          <a:prstGeom prst="rect">
            <a:avLst/>
          </a:prstGeom>
        </p:spPr>
      </p:pic>
      <p:pic>
        <p:nvPicPr>
          <p:cNvPr id="5" name="Picture 4">
            <a:extLst>
              <a:ext uri="{FF2B5EF4-FFF2-40B4-BE49-F238E27FC236}">
                <a16:creationId xmlns:a16="http://schemas.microsoft.com/office/drawing/2014/main" id="{9A7C548D-DA55-8842-BEDE-044F47751C40}"/>
              </a:ext>
            </a:extLst>
          </p:cNvPr>
          <p:cNvPicPr>
            <a:picLocks noChangeAspect="1"/>
          </p:cNvPicPr>
          <p:nvPr/>
        </p:nvPicPr>
        <p:blipFill>
          <a:blip r:embed="rId3"/>
          <a:stretch>
            <a:fillRect/>
          </a:stretch>
        </p:blipFill>
        <p:spPr>
          <a:xfrm>
            <a:off x="1874949" y="1424322"/>
            <a:ext cx="8970427" cy="4870172"/>
          </a:xfrm>
          <a:prstGeom prst="rect">
            <a:avLst/>
          </a:prstGeom>
        </p:spPr>
      </p:pic>
      <p:sp>
        <p:nvSpPr>
          <p:cNvPr id="3" name="Slide Number Placeholder 2">
            <a:extLst>
              <a:ext uri="{FF2B5EF4-FFF2-40B4-BE49-F238E27FC236}">
                <a16:creationId xmlns:a16="http://schemas.microsoft.com/office/drawing/2014/main" id="{D33F3358-2297-3F4F-9003-E9513334692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18948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0AB-2A66-7FE7-1CBD-7819E402E4AE}"/>
              </a:ext>
            </a:extLst>
          </p:cNvPr>
          <p:cNvSpPr>
            <a:spLocks noGrp="1"/>
          </p:cNvSpPr>
          <p:nvPr>
            <p:ph type="title"/>
          </p:nvPr>
        </p:nvSpPr>
        <p:spPr>
          <a:xfrm>
            <a:off x="1890796" y="306333"/>
            <a:ext cx="8911687" cy="1280890"/>
          </a:xfrm>
        </p:spPr>
        <p:txBody>
          <a:bodyPr/>
          <a:lstStyle/>
          <a:p>
            <a:r>
              <a:rPr lang="en-US" dirty="0"/>
              <a:t>Task 5</a:t>
            </a:r>
            <a:endParaRPr lang="en-HK" dirty="0"/>
          </a:p>
        </p:txBody>
      </p:sp>
      <p:sp>
        <p:nvSpPr>
          <p:cNvPr id="3" name="Content Placeholder 2">
            <a:extLst>
              <a:ext uri="{FF2B5EF4-FFF2-40B4-BE49-F238E27FC236}">
                <a16:creationId xmlns:a16="http://schemas.microsoft.com/office/drawing/2014/main" id="{8E9688C9-9A9D-4F3E-8899-EB43F85C3DF9}"/>
              </a:ext>
            </a:extLst>
          </p:cNvPr>
          <p:cNvSpPr>
            <a:spLocks noGrp="1"/>
          </p:cNvSpPr>
          <p:nvPr>
            <p:ph idx="1"/>
          </p:nvPr>
        </p:nvSpPr>
        <p:spPr>
          <a:xfrm>
            <a:off x="1887083" y="1152906"/>
            <a:ext cx="9395960" cy="5198907"/>
          </a:xfrm>
        </p:spPr>
        <p:txBody>
          <a:bodyPr>
            <a:normAutofit/>
          </a:bodyPr>
          <a:lstStyle/>
          <a:p>
            <a:pPr marL="0" indent="0">
              <a:buNone/>
            </a:pPr>
            <a:r>
              <a:rPr lang="en-HK" dirty="0"/>
              <a:t>The following videos showcase good examples of conference presentations. Work in pairs to watch one of the videos and evaluate it based on the criteria outlined in the table below.</a:t>
            </a:r>
          </a:p>
          <a:p>
            <a:pPr marL="0" indent="0">
              <a:buNone/>
            </a:pPr>
            <a:endParaRPr lang="en-HK" dirty="0"/>
          </a:p>
          <a:p>
            <a:pPr>
              <a:buFont typeface="Wingdings" panose="05000000000000000000" pitchFamily="2" charset="2"/>
              <a:buChar char="Ø"/>
            </a:pPr>
            <a:r>
              <a:rPr lang="en-HK" dirty="0"/>
              <a:t>Alliance Manchester Business School Research Conference - Business:</a:t>
            </a:r>
          </a:p>
          <a:p>
            <a:pPr marL="0" indent="0">
              <a:buNone/>
            </a:pPr>
            <a:r>
              <a:rPr lang="en-HK" dirty="0">
                <a:hlinkClick r:id="rId2"/>
              </a:rPr>
              <a:t>https://youtu.be/P7kUI6prT_Y?si=kgbngClilshoU8Jp</a:t>
            </a:r>
            <a:r>
              <a:rPr lang="en-HK" dirty="0"/>
              <a:t>  </a:t>
            </a:r>
          </a:p>
          <a:p>
            <a:pPr marL="0" indent="0">
              <a:buNone/>
            </a:pPr>
            <a:endParaRPr lang="en-HK" dirty="0"/>
          </a:p>
          <a:p>
            <a:pPr>
              <a:buFont typeface="Wingdings" panose="05000000000000000000" pitchFamily="2" charset="2"/>
              <a:buChar char="Ø"/>
            </a:pPr>
            <a:r>
              <a:rPr lang="en-HK" dirty="0" err="1"/>
              <a:t>Center</a:t>
            </a:r>
            <a:r>
              <a:rPr lang="en-HK" dirty="0"/>
              <a:t> for Values' Conference on Science Policy and Interaction - Public Health (from 18:51):</a:t>
            </a:r>
          </a:p>
          <a:p>
            <a:pPr marL="0" indent="0">
              <a:buNone/>
            </a:pPr>
            <a:r>
              <a:rPr lang="en-HK" dirty="0">
                <a:hlinkClick r:id="rId3"/>
              </a:rPr>
              <a:t>https://youtu.be/_kLe_GDjw7k?si=yec7i5EO2otLubAw</a:t>
            </a:r>
            <a:r>
              <a:rPr lang="en-HK" dirty="0"/>
              <a:t> </a:t>
            </a:r>
          </a:p>
          <a:p>
            <a:pPr marL="0" indent="0">
              <a:buNone/>
            </a:pPr>
            <a:endParaRPr lang="en-HK" dirty="0"/>
          </a:p>
          <a:p>
            <a:pPr>
              <a:buFont typeface="Wingdings" panose="05000000000000000000" pitchFamily="2" charset="2"/>
              <a:buChar char="Ø"/>
            </a:pPr>
            <a:r>
              <a:rPr lang="en-HK" dirty="0"/>
              <a:t>IEEE Conference (Computer Science and Engineering):</a:t>
            </a:r>
          </a:p>
          <a:p>
            <a:pPr marL="0" indent="0">
              <a:buNone/>
            </a:pPr>
            <a:r>
              <a:rPr lang="en-HK" dirty="0">
                <a:hlinkClick r:id="rId4"/>
              </a:rPr>
              <a:t>https://youtu.be/-pUXicoE1ek?si=vXW2Fu8DI3gS_oFo</a:t>
            </a:r>
            <a:r>
              <a:rPr lang="en-HK" dirty="0"/>
              <a:t>  </a:t>
            </a:r>
          </a:p>
          <a:p>
            <a:pPr marL="0" indent="0">
              <a:buNone/>
            </a:pPr>
            <a:endParaRPr lang="en-HK" dirty="0"/>
          </a:p>
        </p:txBody>
      </p:sp>
      <p:sp>
        <p:nvSpPr>
          <p:cNvPr id="4" name="Slide Number Placeholder 3">
            <a:extLst>
              <a:ext uri="{FF2B5EF4-FFF2-40B4-BE49-F238E27FC236}">
                <a16:creationId xmlns:a16="http://schemas.microsoft.com/office/drawing/2014/main" id="{7FDCAFFF-CE8A-1BBF-84CD-3CF5518DDF15}"/>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7341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084" y="662321"/>
            <a:ext cx="8911687" cy="1280890"/>
          </a:xfrm>
        </p:spPr>
        <p:txBody>
          <a:bodyPr/>
          <a:lstStyle/>
          <a:p>
            <a:r>
              <a:rPr lang="en-US" dirty="0"/>
              <a:t>Learning Outcomes</a:t>
            </a:r>
          </a:p>
        </p:txBody>
      </p:sp>
      <p:sp>
        <p:nvSpPr>
          <p:cNvPr id="3" name="Content Placeholder 2"/>
          <p:cNvSpPr>
            <a:spLocks noGrp="1"/>
          </p:cNvSpPr>
          <p:nvPr>
            <p:ph idx="1"/>
          </p:nvPr>
        </p:nvSpPr>
        <p:spPr>
          <a:xfrm>
            <a:off x="2282084" y="1777612"/>
            <a:ext cx="9262216" cy="4002702"/>
          </a:xfrm>
        </p:spPr>
        <p:txBody>
          <a:bodyPr>
            <a:normAutofit lnSpcReduction="10000"/>
          </a:bodyPr>
          <a:lstStyle/>
          <a:p>
            <a:pPr marL="0" indent="0">
              <a:buNone/>
            </a:pPr>
            <a:r>
              <a:rPr lang="en-US" sz="2000" dirty="0"/>
              <a:t>By the end of this session, students should be able to:</a:t>
            </a:r>
          </a:p>
          <a:p>
            <a:pPr marL="0" indent="0">
              <a:buNone/>
            </a:pPr>
            <a:endParaRPr lang="en-US" sz="2000" dirty="0"/>
          </a:p>
          <a:p>
            <a:pPr lvl="0"/>
            <a:r>
              <a:rPr lang="en-US" sz="2000" dirty="0"/>
              <a:t>structure an academic presentation using appropriate transitional phrases</a:t>
            </a:r>
          </a:p>
          <a:p>
            <a:pPr lvl="0"/>
            <a:r>
              <a:rPr lang="en-US" sz="2000" dirty="0"/>
              <a:t>apply effective communicative strategies to the delivery of formal academic presentations</a:t>
            </a:r>
          </a:p>
          <a:p>
            <a:r>
              <a:rPr lang="en-US" sz="2000" dirty="0"/>
              <a:t>explain subject-specific concepts to a non-specialist audience in academic presentations using appropriate strategies; and</a:t>
            </a:r>
          </a:p>
          <a:p>
            <a:r>
              <a:rPr lang="en-US" sz="2000" dirty="0"/>
              <a:t>explain orally the key concepts and research findings in the literature</a:t>
            </a:r>
          </a:p>
          <a:p>
            <a:r>
              <a:rPr lang="en-HK" sz="2000" dirty="0"/>
              <a:t>handle questions from the audience appropriately in academic presentations</a:t>
            </a:r>
            <a:endParaRPr lang="en-GB" sz="2000" dirty="0"/>
          </a:p>
          <a:p>
            <a:endParaRPr lang="en-GB" dirty="0"/>
          </a:p>
          <a:p>
            <a:pPr lvl="0"/>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94099040-26C5-7A4E-BD59-FB7B38C3115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78810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238F-36B9-E9E0-E4B1-1C7738EE868A}"/>
              </a:ext>
            </a:extLst>
          </p:cNvPr>
          <p:cNvSpPr>
            <a:spLocks noGrp="1"/>
          </p:cNvSpPr>
          <p:nvPr>
            <p:ph type="title"/>
          </p:nvPr>
        </p:nvSpPr>
        <p:spPr/>
        <p:txBody>
          <a:bodyPr/>
          <a:lstStyle/>
          <a:p>
            <a:endParaRPr lang="en-HK"/>
          </a:p>
        </p:txBody>
      </p:sp>
      <p:graphicFrame>
        <p:nvGraphicFramePr>
          <p:cNvPr id="5" name="Content Placeholder 4">
            <a:extLst>
              <a:ext uri="{FF2B5EF4-FFF2-40B4-BE49-F238E27FC236}">
                <a16:creationId xmlns:a16="http://schemas.microsoft.com/office/drawing/2014/main" id="{3A6C34DA-5D7E-4DF5-9AAB-3CCC36F97668}"/>
              </a:ext>
            </a:extLst>
          </p:cNvPr>
          <p:cNvGraphicFramePr>
            <a:graphicFrameLocks noGrp="1"/>
          </p:cNvGraphicFramePr>
          <p:nvPr>
            <p:ph idx="1"/>
            <p:extLst>
              <p:ext uri="{D42A27DB-BD31-4B8C-83A1-F6EECF244321}">
                <p14:modId xmlns:p14="http://schemas.microsoft.com/office/powerpoint/2010/main" val="3455836903"/>
              </p:ext>
            </p:extLst>
          </p:nvPr>
        </p:nvGraphicFramePr>
        <p:xfrm>
          <a:off x="1771918" y="98161"/>
          <a:ext cx="9732694" cy="6688411"/>
        </p:xfrm>
        <a:graphic>
          <a:graphicData uri="http://schemas.openxmlformats.org/drawingml/2006/table">
            <a:tbl>
              <a:tblPr firstRow="1" firstCol="1" bandRow="1">
                <a:tableStyleId>{5C22544A-7EE6-4342-B048-85BDC9FD1C3A}</a:tableStyleId>
              </a:tblPr>
              <a:tblGrid>
                <a:gridCol w="1972944">
                  <a:extLst>
                    <a:ext uri="{9D8B030D-6E8A-4147-A177-3AD203B41FA5}">
                      <a16:colId xmlns:a16="http://schemas.microsoft.com/office/drawing/2014/main" val="2712323849"/>
                    </a:ext>
                  </a:extLst>
                </a:gridCol>
                <a:gridCol w="5589238">
                  <a:extLst>
                    <a:ext uri="{9D8B030D-6E8A-4147-A177-3AD203B41FA5}">
                      <a16:colId xmlns:a16="http://schemas.microsoft.com/office/drawing/2014/main" val="2081890986"/>
                    </a:ext>
                  </a:extLst>
                </a:gridCol>
                <a:gridCol w="2170512">
                  <a:extLst>
                    <a:ext uri="{9D8B030D-6E8A-4147-A177-3AD203B41FA5}">
                      <a16:colId xmlns:a16="http://schemas.microsoft.com/office/drawing/2014/main" val="1392575552"/>
                    </a:ext>
                  </a:extLst>
                </a:gridCol>
              </a:tblGrid>
              <a:tr h="202501">
                <a:tc>
                  <a:txBody>
                    <a:bodyPr/>
                    <a:lstStyle/>
                    <a:p>
                      <a:pPr algn="just">
                        <a:lnSpc>
                          <a:spcPct val="115000"/>
                        </a:lnSpc>
                        <a:spcAft>
                          <a:spcPts val="1000"/>
                        </a:spcAft>
                        <a:buNone/>
                      </a:pPr>
                      <a:r>
                        <a:rPr lang="en-HK" sz="1400">
                          <a:effectLst/>
                        </a:rPr>
                        <a:t>Criteria</a:t>
                      </a:r>
                      <a:endParaRPr lang="en-HK" sz="14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400">
                          <a:effectLst/>
                        </a:rPr>
                        <a:t>Guiding Questions</a:t>
                      </a:r>
                      <a:endParaRPr lang="en-HK" sz="14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400" dirty="0">
                          <a:effectLst/>
                        </a:rPr>
                        <a:t>Comments</a:t>
                      </a:r>
                      <a:endParaRPr lang="en-HK"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3759336476"/>
                  </a:ext>
                </a:extLst>
              </a:tr>
              <a:tr h="1464284">
                <a:tc>
                  <a:txBody>
                    <a:bodyPr/>
                    <a:lstStyle/>
                    <a:p>
                      <a:pPr algn="just">
                        <a:lnSpc>
                          <a:spcPct val="115000"/>
                        </a:lnSpc>
                        <a:spcAft>
                          <a:spcPts val="1000"/>
                        </a:spcAft>
                        <a:buNone/>
                      </a:pPr>
                      <a:r>
                        <a:rPr lang="en-HK" sz="1400" dirty="0">
                          <a:effectLst/>
                        </a:rPr>
                        <a:t>Content Quality</a:t>
                      </a:r>
                      <a:endParaRPr lang="en-HK"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dirty="0">
                          <a:effectLst/>
                        </a:rPr>
                        <a:t>Clarity of Objectives: Are the research goals clearly stated?</a:t>
                      </a:r>
                    </a:p>
                    <a:p>
                      <a:pPr algn="just">
                        <a:lnSpc>
                          <a:spcPct val="115000"/>
                        </a:lnSpc>
                        <a:spcAft>
                          <a:spcPts val="1000"/>
                        </a:spcAft>
                        <a:buNone/>
                      </a:pPr>
                      <a:r>
                        <a:rPr lang="en-HK" sz="1100" dirty="0">
                          <a:effectLst/>
                        </a:rPr>
                        <a:t>Depth of Research: Is the methodology sound and well-explained?</a:t>
                      </a:r>
                    </a:p>
                    <a:p>
                      <a:pPr algn="just">
                        <a:lnSpc>
                          <a:spcPct val="115000"/>
                        </a:lnSpc>
                        <a:spcAft>
                          <a:spcPts val="1000"/>
                        </a:spcAft>
                        <a:buNone/>
                      </a:pPr>
                      <a:r>
                        <a:rPr lang="en-HK" sz="1100" dirty="0">
                          <a:effectLst/>
                        </a:rPr>
                        <a:t>Explanations of the Results/Findings: Are the results/findings well-explained?</a:t>
                      </a:r>
                    </a:p>
                    <a:p>
                      <a:pPr algn="just">
                        <a:lnSpc>
                          <a:spcPct val="115000"/>
                        </a:lnSpc>
                        <a:spcAft>
                          <a:spcPts val="1000"/>
                        </a:spcAft>
                        <a:buNone/>
                      </a:pPr>
                      <a:r>
                        <a:rPr lang="en-HK" sz="1100" dirty="0">
                          <a:effectLst/>
                        </a:rPr>
                        <a:t>Originality: Does the work contribute new insights or findings to the field?</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a:effectLst/>
                        </a:rPr>
                        <a:t> </a:t>
                      </a:r>
                      <a:endParaRPr lang="en-HK" sz="10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1318661033"/>
                  </a:ext>
                </a:extLst>
              </a:tr>
              <a:tr h="1152845">
                <a:tc>
                  <a:txBody>
                    <a:bodyPr/>
                    <a:lstStyle/>
                    <a:p>
                      <a:pPr algn="just">
                        <a:lnSpc>
                          <a:spcPct val="115000"/>
                        </a:lnSpc>
                        <a:spcAft>
                          <a:spcPts val="1000"/>
                        </a:spcAft>
                        <a:buNone/>
                      </a:pPr>
                      <a:r>
                        <a:rPr lang="en-HK" sz="1400">
                          <a:effectLst/>
                        </a:rPr>
                        <a:t>Organisation</a:t>
                      </a:r>
                      <a:endParaRPr lang="en-HK" sz="14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a:effectLst/>
                        </a:rPr>
                        <a:t>Structure: Is the presentation logically organized (introduction, methods, results, conclusion)?</a:t>
                      </a:r>
                    </a:p>
                    <a:p>
                      <a:pPr algn="just">
                        <a:lnSpc>
                          <a:spcPct val="115000"/>
                        </a:lnSpc>
                        <a:spcAft>
                          <a:spcPts val="1000"/>
                        </a:spcAft>
                        <a:buNone/>
                      </a:pPr>
                      <a:r>
                        <a:rPr lang="en-HK" sz="1100">
                          <a:effectLst/>
                        </a:rPr>
                        <a:t>Flow: Does the presentation transition smoothly between sections?</a:t>
                      </a:r>
                    </a:p>
                    <a:p>
                      <a:pPr algn="just">
                        <a:lnSpc>
                          <a:spcPct val="115000"/>
                        </a:lnSpc>
                        <a:spcAft>
                          <a:spcPts val="1000"/>
                        </a:spcAft>
                        <a:buNone/>
                      </a:pPr>
                      <a:r>
                        <a:rPr lang="en-HK" sz="1100">
                          <a:effectLst/>
                        </a:rPr>
                        <a:t>Time Management: Is the presentation delivered within the allotted time?</a:t>
                      </a:r>
                      <a:endParaRPr lang="en-HK" sz="11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a:effectLst/>
                        </a:rPr>
                        <a:t> </a:t>
                      </a:r>
                      <a:endParaRPr lang="en-HK" sz="10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4245185100"/>
                  </a:ext>
                </a:extLst>
              </a:tr>
              <a:tr h="1205724">
                <a:tc>
                  <a:txBody>
                    <a:bodyPr/>
                    <a:lstStyle/>
                    <a:p>
                      <a:pPr algn="just">
                        <a:lnSpc>
                          <a:spcPct val="115000"/>
                        </a:lnSpc>
                        <a:spcAft>
                          <a:spcPts val="1000"/>
                        </a:spcAft>
                        <a:buNone/>
                      </a:pPr>
                      <a:r>
                        <a:rPr lang="en-HK" sz="1400">
                          <a:effectLst/>
                        </a:rPr>
                        <a:t>Presentation Skills</a:t>
                      </a:r>
                      <a:endParaRPr lang="en-HK" sz="14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a:effectLst/>
                        </a:rPr>
                        <a:t>Clarity of Speech: Is the presenter articulate and easy to understand?</a:t>
                      </a:r>
                    </a:p>
                    <a:p>
                      <a:pPr algn="just">
                        <a:lnSpc>
                          <a:spcPct val="115000"/>
                        </a:lnSpc>
                        <a:spcAft>
                          <a:spcPts val="1000"/>
                        </a:spcAft>
                        <a:buNone/>
                      </a:pPr>
                      <a:r>
                        <a:rPr lang="en-HK" sz="1100">
                          <a:effectLst/>
                        </a:rPr>
                        <a:t>Engagement: Does the presenter maintain eye contact and use body language effectively to engage the audience?</a:t>
                      </a:r>
                    </a:p>
                    <a:p>
                      <a:pPr algn="just">
                        <a:lnSpc>
                          <a:spcPct val="115000"/>
                        </a:lnSpc>
                        <a:spcAft>
                          <a:spcPts val="1000"/>
                        </a:spcAft>
                        <a:buNone/>
                      </a:pPr>
                      <a:r>
                        <a:rPr lang="en-HK" sz="1100">
                          <a:effectLst/>
                        </a:rPr>
                        <a:t>Confidence: Does the presenter exhibit confidence throughout the presentation?</a:t>
                      </a:r>
                      <a:endParaRPr lang="en-HK" sz="11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dirty="0">
                          <a:effectLst/>
                        </a:rPr>
                        <a:t> </a:t>
                      </a:r>
                      <a:endParaRPr lang="en-HK"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3216105383"/>
                  </a:ext>
                </a:extLst>
              </a:tr>
              <a:tr h="1122902">
                <a:tc>
                  <a:txBody>
                    <a:bodyPr/>
                    <a:lstStyle/>
                    <a:p>
                      <a:pPr algn="just">
                        <a:lnSpc>
                          <a:spcPct val="115000"/>
                        </a:lnSpc>
                        <a:spcAft>
                          <a:spcPts val="1000"/>
                        </a:spcAft>
                        <a:buNone/>
                      </a:pPr>
                      <a:r>
                        <a:rPr lang="en-HK" sz="1400">
                          <a:effectLst/>
                        </a:rPr>
                        <a:t>Visual Aids</a:t>
                      </a:r>
                      <a:endParaRPr lang="en-HK" sz="14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a:effectLst/>
                        </a:rPr>
                        <a:t>Quality of Slides: Are the slides visually appealing and easy to read?</a:t>
                      </a:r>
                    </a:p>
                    <a:p>
                      <a:pPr algn="just">
                        <a:lnSpc>
                          <a:spcPct val="115000"/>
                        </a:lnSpc>
                        <a:spcAft>
                          <a:spcPts val="1000"/>
                        </a:spcAft>
                        <a:buNone/>
                      </a:pPr>
                      <a:r>
                        <a:rPr lang="en-HK" sz="1100">
                          <a:effectLst/>
                        </a:rPr>
                        <a:t>Use of Graphics: Are charts, graphs, and images used effectively to support the content?</a:t>
                      </a:r>
                    </a:p>
                    <a:p>
                      <a:pPr algn="just">
                        <a:lnSpc>
                          <a:spcPct val="115000"/>
                        </a:lnSpc>
                        <a:spcAft>
                          <a:spcPts val="1000"/>
                        </a:spcAft>
                        <a:buNone/>
                      </a:pPr>
                      <a:r>
                        <a:rPr lang="en-HK" sz="1100">
                          <a:effectLst/>
                        </a:rPr>
                        <a:t>Minimal Text: Is text kept to a minimum, focusing on key points?</a:t>
                      </a:r>
                      <a:endParaRPr lang="en-HK" sz="11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a:effectLst/>
                        </a:rPr>
                        <a:t> </a:t>
                      </a:r>
                      <a:endParaRPr lang="en-HK" sz="10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3187690908"/>
                  </a:ext>
                </a:extLst>
              </a:tr>
              <a:tr h="852596">
                <a:tc>
                  <a:txBody>
                    <a:bodyPr/>
                    <a:lstStyle/>
                    <a:p>
                      <a:pPr algn="just">
                        <a:lnSpc>
                          <a:spcPct val="115000"/>
                        </a:lnSpc>
                        <a:spcAft>
                          <a:spcPts val="1000"/>
                        </a:spcAft>
                        <a:buNone/>
                      </a:pPr>
                      <a:r>
                        <a:rPr lang="en-HK" sz="1400" dirty="0">
                          <a:effectLst/>
                        </a:rPr>
                        <a:t>Audience Interaction (if the Q&amp;A session is included)</a:t>
                      </a:r>
                      <a:endParaRPr lang="en-HK"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a:effectLst/>
                        </a:rPr>
                        <a:t>Q&amp;A Session: How well does the presenter handle questions from the audience?</a:t>
                      </a:r>
                    </a:p>
                    <a:p>
                      <a:pPr algn="just">
                        <a:lnSpc>
                          <a:spcPct val="115000"/>
                        </a:lnSpc>
                        <a:spcAft>
                          <a:spcPts val="1000"/>
                        </a:spcAft>
                        <a:buNone/>
                      </a:pPr>
                      <a:r>
                        <a:rPr lang="en-HK" sz="1100">
                          <a:effectLst/>
                        </a:rPr>
                        <a:t>Encouragement of Discussion: Does the presenter invite feedback or discussion?</a:t>
                      </a:r>
                      <a:endParaRPr lang="en-HK" sz="11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a:effectLst/>
                        </a:rPr>
                        <a:t> </a:t>
                      </a:r>
                      <a:endParaRPr lang="en-HK" sz="100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3906529619"/>
                  </a:ext>
                </a:extLst>
              </a:tr>
              <a:tr h="660825">
                <a:tc>
                  <a:txBody>
                    <a:bodyPr/>
                    <a:lstStyle/>
                    <a:p>
                      <a:pPr algn="just">
                        <a:lnSpc>
                          <a:spcPct val="115000"/>
                        </a:lnSpc>
                        <a:spcAft>
                          <a:spcPts val="1000"/>
                        </a:spcAft>
                        <a:buNone/>
                      </a:pPr>
                      <a:r>
                        <a:rPr lang="en-HK" sz="1400" dirty="0">
                          <a:effectLst/>
                        </a:rPr>
                        <a:t>Overall Impact</a:t>
                      </a:r>
                      <a:endParaRPr lang="en-HK"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100" dirty="0">
                          <a:effectLst/>
                        </a:rPr>
                        <a:t>Memorability: Does the presentation leave a lasting impression?</a:t>
                      </a:r>
                    </a:p>
                    <a:p>
                      <a:pPr algn="just">
                        <a:lnSpc>
                          <a:spcPct val="115000"/>
                        </a:lnSpc>
                        <a:spcAft>
                          <a:spcPts val="1000"/>
                        </a:spcAft>
                        <a:buNone/>
                      </a:pPr>
                      <a:r>
                        <a:rPr lang="en-HK" sz="1100" dirty="0">
                          <a:effectLst/>
                        </a:rPr>
                        <a:t>Takeaway Message: Is there a clear takeaway or message for the audience?</a:t>
                      </a:r>
                      <a:endParaRPr lang="en-HK"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tc>
                  <a:txBody>
                    <a:bodyPr/>
                    <a:lstStyle/>
                    <a:p>
                      <a:pPr algn="just">
                        <a:lnSpc>
                          <a:spcPct val="115000"/>
                        </a:lnSpc>
                        <a:spcAft>
                          <a:spcPts val="1000"/>
                        </a:spcAft>
                        <a:buNone/>
                      </a:pPr>
                      <a:r>
                        <a:rPr lang="en-HK" sz="1000" dirty="0">
                          <a:effectLst/>
                        </a:rPr>
                        <a:t> </a:t>
                      </a:r>
                      <a:endParaRPr lang="en-HK"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25438" marR="25438" marT="0" marB="0"/>
                </a:tc>
                <a:extLst>
                  <a:ext uri="{0D108BD9-81ED-4DB2-BD59-A6C34878D82A}">
                    <a16:rowId xmlns:a16="http://schemas.microsoft.com/office/drawing/2014/main" val="3074117725"/>
                  </a:ext>
                </a:extLst>
              </a:tr>
            </a:tbl>
          </a:graphicData>
        </a:graphic>
      </p:graphicFrame>
      <p:sp>
        <p:nvSpPr>
          <p:cNvPr id="4" name="Slide Number Placeholder 3">
            <a:extLst>
              <a:ext uri="{FF2B5EF4-FFF2-40B4-BE49-F238E27FC236}">
                <a16:creationId xmlns:a16="http://schemas.microsoft.com/office/drawing/2014/main" id="{43B521AE-7355-0F4F-3368-6A45D681E95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9853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F446E-DF2C-848C-31DE-F5C6EA8A3908}"/>
              </a:ext>
            </a:extLst>
          </p:cNvPr>
          <p:cNvSpPr>
            <a:spLocks noGrp="1"/>
          </p:cNvSpPr>
          <p:nvPr>
            <p:ph idx="1"/>
          </p:nvPr>
        </p:nvSpPr>
        <p:spPr>
          <a:xfrm>
            <a:off x="881149" y="86947"/>
            <a:ext cx="10664739" cy="3777622"/>
          </a:xfrm>
        </p:spPr>
        <p:txBody>
          <a:bodyPr/>
          <a:lstStyle/>
          <a:p>
            <a:pPr marL="0" indent="0">
              <a:buNone/>
            </a:pPr>
            <a:r>
              <a:rPr lang="en-HK" dirty="0"/>
              <a:t>The table below shows some examples of expressions used in conference presentations:</a:t>
            </a:r>
          </a:p>
          <a:p>
            <a:pPr marL="0" indent="0">
              <a:buNone/>
            </a:pPr>
            <a:endParaRPr lang="en-HK" dirty="0"/>
          </a:p>
          <a:p>
            <a:pPr marL="0" indent="0">
              <a:buNone/>
            </a:pPr>
            <a:endParaRPr lang="en-HK" dirty="0"/>
          </a:p>
          <a:p>
            <a:pPr marL="0" indent="0">
              <a:buNone/>
            </a:pPr>
            <a:endParaRPr lang="en-HK" dirty="0"/>
          </a:p>
        </p:txBody>
      </p:sp>
      <p:sp>
        <p:nvSpPr>
          <p:cNvPr id="4" name="Slide Number Placeholder 3">
            <a:extLst>
              <a:ext uri="{FF2B5EF4-FFF2-40B4-BE49-F238E27FC236}">
                <a16:creationId xmlns:a16="http://schemas.microsoft.com/office/drawing/2014/main" id="{8E4AF73E-0348-7C0E-A93A-718534399D1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graphicFrame>
        <p:nvGraphicFramePr>
          <p:cNvPr id="5" name="Table 4">
            <a:extLst>
              <a:ext uri="{FF2B5EF4-FFF2-40B4-BE49-F238E27FC236}">
                <a16:creationId xmlns:a16="http://schemas.microsoft.com/office/drawing/2014/main" id="{A267257D-A188-B7FE-0A05-5D3C942E8EC8}"/>
              </a:ext>
            </a:extLst>
          </p:cNvPr>
          <p:cNvGraphicFramePr>
            <a:graphicFrameLocks noGrp="1"/>
          </p:cNvGraphicFramePr>
          <p:nvPr>
            <p:extLst>
              <p:ext uri="{D42A27DB-BD31-4B8C-83A1-F6EECF244321}">
                <p14:modId xmlns:p14="http://schemas.microsoft.com/office/powerpoint/2010/main" val="1074631118"/>
              </p:ext>
            </p:extLst>
          </p:nvPr>
        </p:nvGraphicFramePr>
        <p:xfrm>
          <a:off x="1803414" y="604939"/>
          <a:ext cx="7008077" cy="6155874"/>
        </p:xfrm>
        <a:graphic>
          <a:graphicData uri="http://schemas.openxmlformats.org/drawingml/2006/table">
            <a:tbl>
              <a:tblPr firstRow="1" firstCol="1" bandRow="1"/>
              <a:tblGrid>
                <a:gridCol w="1178722">
                  <a:extLst>
                    <a:ext uri="{9D8B030D-6E8A-4147-A177-3AD203B41FA5}">
                      <a16:colId xmlns:a16="http://schemas.microsoft.com/office/drawing/2014/main" val="2331911048"/>
                    </a:ext>
                  </a:extLst>
                </a:gridCol>
                <a:gridCol w="5829355">
                  <a:extLst>
                    <a:ext uri="{9D8B030D-6E8A-4147-A177-3AD203B41FA5}">
                      <a16:colId xmlns:a16="http://schemas.microsoft.com/office/drawing/2014/main" val="2047588643"/>
                    </a:ext>
                  </a:extLst>
                </a:gridCol>
              </a:tblGrid>
              <a:tr h="760339">
                <a:tc>
                  <a:txBody>
                    <a:bodyPr/>
                    <a:lstStyle/>
                    <a:p>
                      <a:pPr algn="just">
                        <a:lnSpc>
                          <a:spcPct val="100000"/>
                        </a:lnSpc>
                        <a:spcAft>
                          <a:spcPts val="600"/>
                        </a:spcAft>
                        <a:buNone/>
                      </a:pPr>
                      <a:r>
                        <a:rPr lang="en-US"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Research Motivation</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impetus for this study stems from...”</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“This research is driven by the need to address...”</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 were prompted to investigate this issue due to...”</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pressing question we seek to answer is...”</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544282"/>
                  </a:ext>
                </a:extLst>
              </a:tr>
              <a:tr h="852067">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Methodologies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 employed a mixed-methods approach, which involved...”</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research design was structured around...”</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“To ensure robustness, we utilized...”</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“Our methodology encompasses both qualitative and quantitative techniques, specifically...”</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4495328"/>
                  </a:ext>
                </a:extLst>
              </a:tr>
              <a:tr h="760339">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Results/Findings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findings reveal a significant correlation between...”</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“Our data indicates that...”</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 observed noteworthy trends, particularly in...”</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analysis demonstrates that...”</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946069"/>
                  </a:ext>
                </a:extLst>
              </a:tr>
              <a:tr h="760339">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Significance of Research</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“This research contributes to the field by...”</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“The implications of our findings suggest that...”</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“This work is particularly important because it...”</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“By addressing this gap, we advance our understanding of...”</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1566600"/>
                  </a:ext>
                </a:extLst>
              </a:tr>
              <a:tr h="760339">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Research Contributions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“This study makes several key contributions, including...”</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“One of the primary contributions is...”</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“Our findings provide new insights into...”</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 propose a novel framework that...”</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9881349"/>
                  </a:ext>
                </a:extLst>
              </a:tr>
              <a:tr h="943794">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Limitations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“It is important to note the limitations of this research, which include...”</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“This study is constrained by...”</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“While our findings are significant, they should be interpreted with caution due to...”</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“One limitation of our approach is...”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4010426"/>
                  </a:ext>
                </a:extLst>
              </a:tr>
              <a:tr h="760339">
                <a:tc>
                  <a:txBody>
                    <a:bodyPr/>
                    <a:lstStyle/>
                    <a:p>
                      <a:pPr algn="just">
                        <a:lnSpc>
                          <a:spcPct val="100000"/>
                        </a:lnSpc>
                        <a:spcAft>
                          <a:spcPts val="600"/>
                        </a:spcAft>
                        <a:buNone/>
                      </a:pPr>
                      <a:r>
                        <a:rPr lang="en-HK" sz="1050" b="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Future Research Directions</a:t>
                      </a:r>
                      <a:endParaRPr lang="en-HK" sz="105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“Future research could explore...”</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 recommend that subsequent studies investigate...”</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“An avenue for further exploration is...”</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100000"/>
                        </a:lnSpc>
                        <a:spcAft>
                          <a:spcPts val="600"/>
                        </a:spcAft>
                        <a:buNone/>
                      </a:pPr>
                      <a:r>
                        <a:rPr lang="en-HK" sz="105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“Building on our findings, future investigations might focus on...”</a:t>
                      </a:r>
                      <a:endParaRPr lang="en-HK"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1120" marR="311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2210906"/>
                  </a:ext>
                </a:extLst>
              </a:tr>
            </a:tbl>
          </a:graphicData>
        </a:graphic>
      </p:graphicFrame>
    </p:spTree>
    <p:extLst>
      <p:ext uri="{BB962C8B-B14F-4D97-AF65-F5344CB8AC3E}">
        <p14:creationId xmlns:p14="http://schemas.microsoft.com/office/powerpoint/2010/main" val="3456759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5" name="TextBox 4">
            <a:extLst>
              <a:ext uri="{FF2B5EF4-FFF2-40B4-BE49-F238E27FC236}">
                <a16:creationId xmlns:a16="http://schemas.microsoft.com/office/drawing/2014/main" id="{F2223859-3596-4DAF-A916-C16959823641}"/>
              </a:ext>
            </a:extLst>
          </p:cNvPr>
          <p:cNvSpPr txBox="1"/>
          <p:nvPr/>
        </p:nvSpPr>
        <p:spPr>
          <a:xfrm>
            <a:off x="1629640" y="574338"/>
            <a:ext cx="9853114" cy="487506"/>
          </a:xfrm>
          <a:prstGeom prst="rect">
            <a:avLst/>
          </a:prstGeom>
          <a:noFill/>
        </p:spPr>
        <p:txBody>
          <a:bodyPr wrap="square">
            <a:spAutoFit/>
          </a:bodyPr>
          <a:lstStyle/>
          <a:p>
            <a:pPr algn="just">
              <a:lnSpc>
                <a:spcPct val="107000"/>
              </a:lnSpc>
              <a:spcAft>
                <a:spcPts val="800"/>
              </a:spcAft>
            </a:pPr>
            <a:r>
              <a:rPr lang="en-GB" sz="2400" b="1" dirty="0">
                <a:effectLst/>
                <a:ea typeface="DengXian" panose="02010600030101010101" pitchFamily="2" charset="-122"/>
                <a:cs typeface="Times New Roman" panose="02020603050405020304" pitchFamily="18" charset="0"/>
              </a:rPr>
              <a:t>Handling Questions from the Audience in a Presentation</a:t>
            </a:r>
            <a:endParaRPr lang="en-GB" sz="2400" dirty="0">
              <a:effectLst/>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C7D8A464-4913-4843-8EDB-2951F53DBFA4}"/>
              </a:ext>
            </a:extLst>
          </p:cNvPr>
          <p:cNvSpPr txBox="1"/>
          <p:nvPr/>
        </p:nvSpPr>
        <p:spPr>
          <a:xfrm>
            <a:off x="1629640" y="1315757"/>
            <a:ext cx="9440141" cy="2538324"/>
          </a:xfrm>
          <a:prstGeom prst="rect">
            <a:avLst/>
          </a:prstGeom>
          <a:noFill/>
        </p:spPr>
        <p:txBody>
          <a:bodyPr wrap="square">
            <a:spAutoFit/>
          </a:bodyPr>
          <a:lstStyle/>
          <a:p>
            <a:pPr algn="just">
              <a:lnSpc>
                <a:spcPct val="115000"/>
              </a:lnSpc>
              <a:spcAft>
                <a:spcPts val="600"/>
              </a:spcAft>
            </a:pPr>
            <a:r>
              <a:rPr lang="en-GB" sz="2000" dirty="0">
                <a:effectLst/>
                <a:ea typeface="DengXian" panose="02010600030101010101" pitchFamily="2" charset="-122"/>
                <a:cs typeface="Times New Roman" panose="02020603050405020304" pitchFamily="18" charset="0"/>
              </a:rPr>
              <a:t>Academic presentations usually end with a Q&amp;A session. How to handle audience questions effectively is a key part of any presentation. When the audience ask questions, you know you have engaged them. It is a good opportunity for you to </a:t>
            </a:r>
            <a:r>
              <a:rPr lang="en-GB" sz="2000" b="1" dirty="0">
                <a:solidFill>
                  <a:srgbClr val="0070C0"/>
                </a:solidFill>
                <a:effectLst/>
                <a:ea typeface="DengXian" panose="02010600030101010101" pitchFamily="2" charset="-122"/>
                <a:cs typeface="Times New Roman" panose="02020603050405020304" pitchFamily="18" charset="0"/>
              </a:rPr>
              <a:t>get feedback on your presentation and your research</a:t>
            </a:r>
            <a:r>
              <a:rPr lang="en-GB" sz="2000" dirty="0">
                <a:effectLst/>
                <a:ea typeface="DengXian" panose="02010600030101010101" pitchFamily="2" charset="-122"/>
                <a:cs typeface="Times New Roman" panose="02020603050405020304" pitchFamily="18" charset="0"/>
              </a:rPr>
              <a:t>. From the audience’s questions, you will also find out which part(s) of your presentation the audience find interesting or which part(s) of your presentation need(s) clarifications. </a:t>
            </a:r>
          </a:p>
        </p:txBody>
      </p:sp>
      <p:sp>
        <p:nvSpPr>
          <p:cNvPr id="3" name="TextBox 2">
            <a:extLst>
              <a:ext uri="{FF2B5EF4-FFF2-40B4-BE49-F238E27FC236}">
                <a16:creationId xmlns:a16="http://schemas.microsoft.com/office/drawing/2014/main" id="{60E37909-49FE-43A4-B233-FD3641237872}"/>
              </a:ext>
            </a:extLst>
          </p:cNvPr>
          <p:cNvSpPr txBox="1"/>
          <p:nvPr/>
        </p:nvSpPr>
        <p:spPr>
          <a:xfrm>
            <a:off x="1629640" y="4107994"/>
            <a:ext cx="9370869" cy="1713482"/>
          </a:xfrm>
          <a:prstGeom prst="rect">
            <a:avLst/>
          </a:prstGeom>
          <a:noFill/>
        </p:spPr>
        <p:txBody>
          <a:bodyPr wrap="square">
            <a:spAutoFit/>
          </a:bodyPr>
          <a:lstStyle/>
          <a:p>
            <a:pPr lvl="0" algn="just">
              <a:lnSpc>
                <a:spcPct val="107000"/>
              </a:lnSpc>
            </a:pPr>
            <a:r>
              <a:rPr lang="en-GB" sz="2000" dirty="0">
                <a:ea typeface="DengXian" panose="02010600030101010101" pitchFamily="2" charset="-122"/>
                <a:cs typeface="Times New Roman" panose="02020603050405020304" pitchFamily="18" charset="0"/>
              </a:rPr>
              <a:t>In order to prepare yourself for the Q&amp;A session, you should try to </a:t>
            </a:r>
            <a:r>
              <a:rPr lang="en-GB" sz="2000" b="1" dirty="0">
                <a:ea typeface="DengXian" panose="02010600030101010101" pitchFamily="2" charset="-122"/>
                <a:cs typeface="Times New Roman" panose="02020603050405020304" pitchFamily="18" charset="0"/>
              </a:rPr>
              <a:t>anticipate the most likely questions</a:t>
            </a:r>
            <a:r>
              <a:rPr lang="en-GB" sz="2000" dirty="0">
                <a:ea typeface="DengXian" panose="02010600030101010101" pitchFamily="2" charset="-122"/>
                <a:cs typeface="Times New Roman" panose="02020603050405020304" pitchFamily="18" charset="0"/>
              </a:rPr>
              <a:t> that you will be asked. You may not predict every question the audience has, but if you are prepared for some of them and have practiced your responses, you will look more confident and professional.</a:t>
            </a:r>
          </a:p>
        </p:txBody>
      </p:sp>
    </p:spTree>
    <p:extLst>
      <p:ext uri="{BB962C8B-B14F-4D97-AF65-F5344CB8AC3E}">
        <p14:creationId xmlns:p14="http://schemas.microsoft.com/office/powerpoint/2010/main" val="43754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TextBox 2">
            <a:extLst>
              <a:ext uri="{FF2B5EF4-FFF2-40B4-BE49-F238E27FC236}">
                <a16:creationId xmlns:a16="http://schemas.microsoft.com/office/drawing/2014/main" id="{60E37909-49FE-43A4-B233-FD3641237872}"/>
              </a:ext>
            </a:extLst>
          </p:cNvPr>
          <p:cNvSpPr txBox="1"/>
          <p:nvPr/>
        </p:nvSpPr>
        <p:spPr>
          <a:xfrm>
            <a:off x="1761257" y="787038"/>
            <a:ext cx="9370869" cy="852221"/>
          </a:xfrm>
          <a:prstGeom prst="rect">
            <a:avLst/>
          </a:prstGeom>
          <a:noFill/>
        </p:spPr>
        <p:txBody>
          <a:bodyPr wrap="square">
            <a:spAutoFit/>
          </a:bodyPr>
          <a:lstStyle/>
          <a:p>
            <a:pPr lvl="0" algn="just">
              <a:lnSpc>
                <a:spcPct val="107000"/>
              </a:lnSpc>
            </a:pPr>
            <a:r>
              <a:rPr lang="en-GB" sz="2400" dirty="0">
                <a:ea typeface="DengXian" panose="02010600030101010101" pitchFamily="2" charset="-122"/>
                <a:cs typeface="Times New Roman" panose="02020603050405020304" pitchFamily="18" charset="0"/>
              </a:rPr>
              <a:t>Here are some suggested </a:t>
            </a:r>
            <a:r>
              <a:rPr lang="en-GB" sz="2400" b="1" dirty="0">
                <a:ea typeface="DengXian" panose="02010600030101010101" pitchFamily="2" charset="-122"/>
                <a:cs typeface="Times New Roman" panose="02020603050405020304" pitchFamily="18" charset="0"/>
              </a:rPr>
              <a:t>steps</a:t>
            </a:r>
            <a:r>
              <a:rPr lang="en-GB" sz="2400" dirty="0">
                <a:ea typeface="DengXian" panose="02010600030101010101" pitchFamily="2" charset="-122"/>
                <a:cs typeface="Times New Roman" panose="02020603050405020304" pitchFamily="18" charset="0"/>
              </a:rPr>
              <a:t> for handling questions from the audience:</a:t>
            </a:r>
          </a:p>
        </p:txBody>
      </p:sp>
      <p:sp>
        <p:nvSpPr>
          <p:cNvPr id="8" name="TextBox 7">
            <a:extLst>
              <a:ext uri="{FF2B5EF4-FFF2-40B4-BE49-F238E27FC236}">
                <a16:creationId xmlns:a16="http://schemas.microsoft.com/office/drawing/2014/main" id="{23A9B9EB-848B-478C-B91F-7C5918E53767}"/>
              </a:ext>
            </a:extLst>
          </p:cNvPr>
          <p:cNvSpPr txBox="1"/>
          <p:nvPr/>
        </p:nvSpPr>
        <p:spPr>
          <a:xfrm>
            <a:off x="1761257" y="1990316"/>
            <a:ext cx="8352561" cy="4622740"/>
          </a:xfrm>
          <a:prstGeom prst="rect">
            <a:avLst/>
          </a:prstGeom>
          <a:noFill/>
        </p:spPr>
        <p:txBody>
          <a:bodyPr wrap="square">
            <a:spAutoFit/>
          </a:bodyPr>
          <a:lstStyle/>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Welcome questions from the audience.</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Listen carefully and actively.</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Repeat or paraphrase the question if the room is large, or if the questioner has a quiet voice.</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Ask for clarification tactfully if the question is unclear.</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Keep your answer brief and clear.</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Make eye contact with the questioner and the audience when answering the question.</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Check that the questioner is satisfied with your answer.</a:t>
            </a:r>
          </a:p>
          <a:p>
            <a:pPr marL="342900" lvl="0" indent="-342900" algn="just">
              <a:lnSpc>
                <a:spcPct val="114000"/>
              </a:lnSpc>
              <a:buFont typeface="+mj-lt"/>
              <a:buAutoNum type="arabicPeriod"/>
            </a:pPr>
            <a:r>
              <a:rPr lang="en-GB" sz="2000" dirty="0">
                <a:ea typeface="DengXian" panose="02010600030101010101" pitchFamily="2" charset="-122"/>
                <a:cs typeface="Times New Roman" panose="02020603050405020304" pitchFamily="18" charset="0"/>
              </a:rPr>
              <a:t>Admit it if you do not know the answer. If appropriate, say that you will find out and get back to them.</a:t>
            </a:r>
          </a:p>
          <a:p>
            <a:pPr marL="342900" lvl="0" indent="-342900" algn="just">
              <a:lnSpc>
                <a:spcPct val="114000"/>
              </a:lnSpc>
              <a:spcAft>
                <a:spcPts val="800"/>
              </a:spcAft>
              <a:buFont typeface="+mj-lt"/>
              <a:buAutoNum type="arabicPeriod"/>
            </a:pPr>
            <a:r>
              <a:rPr lang="en-GB" sz="2000" dirty="0">
                <a:ea typeface="DengXian" panose="02010600030101010101" pitchFamily="2" charset="-122"/>
                <a:cs typeface="Times New Roman" panose="02020603050405020304" pitchFamily="18" charset="0"/>
              </a:rPr>
              <a:t>In some circumstances you may open up the question to the whole audience.</a:t>
            </a:r>
          </a:p>
        </p:txBody>
      </p:sp>
    </p:spTree>
    <p:extLst>
      <p:ext uri="{BB962C8B-B14F-4D97-AF65-F5344CB8AC3E}">
        <p14:creationId xmlns:p14="http://schemas.microsoft.com/office/powerpoint/2010/main" val="338203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F7D2F-614D-0E47-9783-9E7E5C06E47F}"/>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3" name="TextBox 2">
            <a:extLst>
              <a:ext uri="{FF2B5EF4-FFF2-40B4-BE49-F238E27FC236}">
                <a16:creationId xmlns:a16="http://schemas.microsoft.com/office/drawing/2014/main" id="{60E37909-49FE-43A4-B233-FD3641237872}"/>
              </a:ext>
            </a:extLst>
          </p:cNvPr>
          <p:cNvSpPr txBox="1"/>
          <p:nvPr/>
        </p:nvSpPr>
        <p:spPr>
          <a:xfrm>
            <a:off x="1410565" y="120769"/>
            <a:ext cx="9370869" cy="365869"/>
          </a:xfrm>
          <a:prstGeom prst="rect">
            <a:avLst/>
          </a:prstGeom>
          <a:noFill/>
        </p:spPr>
        <p:txBody>
          <a:bodyPr wrap="square">
            <a:spAutoFit/>
          </a:bodyPr>
          <a:lstStyle/>
          <a:p>
            <a:pPr lvl="0" algn="just">
              <a:lnSpc>
                <a:spcPct val="107000"/>
              </a:lnSpc>
            </a:pPr>
            <a:r>
              <a:rPr lang="en-GB" dirty="0">
                <a:ea typeface="DengXian" panose="02010600030101010101" pitchFamily="2" charset="-122"/>
                <a:cs typeface="Times New Roman" panose="02020603050405020304" pitchFamily="18" charset="0"/>
              </a:rPr>
              <a:t>Some </a:t>
            </a:r>
            <a:r>
              <a:rPr lang="en-GB" b="1" dirty="0">
                <a:ea typeface="DengXian" panose="02010600030101010101" pitchFamily="2" charset="-122"/>
                <a:cs typeface="Times New Roman" panose="02020603050405020304" pitchFamily="18" charset="0"/>
              </a:rPr>
              <a:t>useful expressions </a:t>
            </a:r>
            <a:r>
              <a:rPr lang="en-GB" dirty="0">
                <a:ea typeface="DengXian" panose="02010600030101010101" pitchFamily="2" charset="-122"/>
                <a:cs typeface="Times New Roman" panose="02020603050405020304" pitchFamily="18" charset="0"/>
              </a:rPr>
              <a:t>for the Q&amp;A session:</a:t>
            </a:r>
          </a:p>
        </p:txBody>
      </p:sp>
      <p:graphicFrame>
        <p:nvGraphicFramePr>
          <p:cNvPr id="4" name="Table 3">
            <a:extLst>
              <a:ext uri="{FF2B5EF4-FFF2-40B4-BE49-F238E27FC236}">
                <a16:creationId xmlns:a16="http://schemas.microsoft.com/office/drawing/2014/main" id="{3075EDAA-3720-405F-A4B4-5F66BF47E5C9}"/>
              </a:ext>
            </a:extLst>
          </p:cNvPr>
          <p:cNvGraphicFramePr>
            <a:graphicFrameLocks noGrp="1"/>
          </p:cNvGraphicFramePr>
          <p:nvPr/>
        </p:nvGraphicFramePr>
        <p:xfrm>
          <a:off x="1608667" y="616527"/>
          <a:ext cx="9172767" cy="6241473"/>
        </p:xfrm>
        <a:graphic>
          <a:graphicData uri="http://schemas.openxmlformats.org/drawingml/2006/table">
            <a:tbl>
              <a:tblPr firstRow="1" firstCol="1" bandRow="1">
                <a:tableStyleId>{5C22544A-7EE6-4342-B048-85BDC9FD1C3A}</a:tableStyleId>
              </a:tblPr>
              <a:tblGrid>
                <a:gridCol w="9172767">
                  <a:extLst>
                    <a:ext uri="{9D8B030D-6E8A-4147-A177-3AD203B41FA5}">
                      <a16:colId xmlns:a16="http://schemas.microsoft.com/office/drawing/2014/main" val="887519208"/>
                    </a:ext>
                  </a:extLst>
                </a:gridCol>
              </a:tblGrid>
              <a:tr h="6241473">
                <a:tc>
                  <a:txBody>
                    <a:bodyPr/>
                    <a:lstStyle/>
                    <a:p>
                      <a:pPr algn="just">
                        <a:lnSpc>
                          <a:spcPts val="2100"/>
                        </a:lnSpc>
                        <a:spcAft>
                          <a:spcPts val="800"/>
                        </a:spcAft>
                      </a:pPr>
                      <a:r>
                        <a:rPr lang="en-GB" sz="1800" dirty="0">
                          <a:solidFill>
                            <a:schemeClr val="tx1"/>
                          </a:solidFill>
                          <a:effectLst/>
                        </a:rPr>
                        <a:t>Welcome questions from the audience:</a:t>
                      </a:r>
                    </a:p>
                    <a:p>
                      <a:pPr marL="342900" lvl="0" indent="-342900" algn="just">
                        <a:lnSpc>
                          <a:spcPts val="2100"/>
                        </a:lnSpc>
                        <a:buFont typeface="Symbol" panose="05050102010706020507" pitchFamily="18" charset="2"/>
                        <a:buChar char=""/>
                      </a:pPr>
                      <a:r>
                        <a:rPr lang="en-GB" sz="1800" b="0" dirty="0">
                          <a:solidFill>
                            <a:schemeClr val="tx1"/>
                          </a:solidFill>
                          <a:effectLst/>
                        </a:rPr>
                        <a:t>Thank you for listening. If you have any questions, I would be pleased to answer them.</a:t>
                      </a:r>
                    </a:p>
                    <a:p>
                      <a:pPr marL="342900" lvl="0" indent="-342900" algn="just">
                        <a:lnSpc>
                          <a:spcPts val="2100"/>
                        </a:lnSpc>
                        <a:spcAft>
                          <a:spcPts val="800"/>
                        </a:spcAft>
                        <a:buFont typeface="Symbol" panose="05050102010706020507" pitchFamily="18" charset="2"/>
                        <a:buChar char=""/>
                      </a:pPr>
                      <a:r>
                        <a:rPr lang="en-GB" sz="1800" b="0" dirty="0">
                          <a:solidFill>
                            <a:schemeClr val="tx1"/>
                          </a:solidFill>
                          <a:effectLst/>
                        </a:rPr>
                        <a:t>That brings me to the end of my presentation. Thank you for your attention. I’d be glad to answer any questions you might have. </a:t>
                      </a:r>
                    </a:p>
                    <a:p>
                      <a:pPr algn="just">
                        <a:lnSpc>
                          <a:spcPts val="2100"/>
                        </a:lnSpc>
                        <a:spcAft>
                          <a:spcPts val="800"/>
                        </a:spcAft>
                      </a:pPr>
                      <a:r>
                        <a:rPr lang="en-GB" sz="1800" dirty="0">
                          <a:solidFill>
                            <a:schemeClr val="tx1"/>
                          </a:solidFill>
                          <a:effectLst/>
                        </a:rPr>
                        <a:t> </a:t>
                      </a:r>
                    </a:p>
                    <a:p>
                      <a:pPr algn="just">
                        <a:lnSpc>
                          <a:spcPts val="2100"/>
                        </a:lnSpc>
                        <a:spcAft>
                          <a:spcPts val="800"/>
                        </a:spcAft>
                      </a:pPr>
                      <a:r>
                        <a:rPr lang="en-GB" sz="1800" dirty="0">
                          <a:solidFill>
                            <a:schemeClr val="tx1"/>
                          </a:solidFill>
                          <a:effectLst/>
                        </a:rPr>
                        <a:t>Ask for clarification tactfully:</a:t>
                      </a:r>
                    </a:p>
                    <a:p>
                      <a:pPr marL="342900" lvl="0" indent="-342900" algn="just">
                        <a:lnSpc>
                          <a:spcPts val="2100"/>
                        </a:lnSpc>
                        <a:buFont typeface="Symbol" panose="05050102010706020507" pitchFamily="18" charset="2"/>
                        <a:buChar char=""/>
                      </a:pPr>
                      <a:r>
                        <a:rPr lang="en-GB" sz="1800" b="0" dirty="0">
                          <a:solidFill>
                            <a:schemeClr val="tx1"/>
                          </a:solidFill>
                          <a:effectLst/>
                        </a:rPr>
                        <a:t>When you say…, do you mean…?</a:t>
                      </a:r>
                    </a:p>
                    <a:p>
                      <a:pPr marL="342900" lvl="0" indent="-342900" algn="just">
                        <a:lnSpc>
                          <a:spcPts val="2100"/>
                        </a:lnSpc>
                        <a:spcAft>
                          <a:spcPts val="800"/>
                        </a:spcAft>
                        <a:buFont typeface="Symbol" panose="05050102010706020507" pitchFamily="18" charset="2"/>
                        <a:buChar char=""/>
                      </a:pPr>
                      <a:r>
                        <a:rPr lang="en-GB" sz="1800" b="0" dirty="0">
                          <a:solidFill>
                            <a:schemeClr val="tx1"/>
                          </a:solidFill>
                          <a:effectLst/>
                        </a:rPr>
                        <a:t>I’m sorry but I’m not sure I understand what you mean by…</a:t>
                      </a:r>
                    </a:p>
                    <a:p>
                      <a:pPr algn="just">
                        <a:lnSpc>
                          <a:spcPts val="2100"/>
                        </a:lnSpc>
                        <a:spcAft>
                          <a:spcPts val="800"/>
                        </a:spcAft>
                      </a:pPr>
                      <a:r>
                        <a:rPr lang="en-GB" sz="1800" dirty="0">
                          <a:solidFill>
                            <a:schemeClr val="tx1"/>
                          </a:solidFill>
                          <a:effectLst/>
                        </a:rPr>
                        <a:t> </a:t>
                      </a:r>
                    </a:p>
                    <a:p>
                      <a:pPr algn="just">
                        <a:lnSpc>
                          <a:spcPts val="2100"/>
                        </a:lnSpc>
                        <a:spcAft>
                          <a:spcPts val="800"/>
                        </a:spcAft>
                      </a:pPr>
                      <a:r>
                        <a:rPr lang="en-GB" sz="1800" dirty="0">
                          <a:solidFill>
                            <a:schemeClr val="tx1"/>
                          </a:solidFill>
                          <a:effectLst/>
                        </a:rPr>
                        <a:t>Check that the questioner is satisfied with your answer:</a:t>
                      </a:r>
                    </a:p>
                    <a:p>
                      <a:pPr marL="342900" lvl="0" indent="-342900" algn="just">
                        <a:lnSpc>
                          <a:spcPts val="2100"/>
                        </a:lnSpc>
                        <a:buFont typeface="Symbol" panose="05050102010706020507" pitchFamily="18" charset="2"/>
                        <a:buChar char=""/>
                      </a:pPr>
                      <a:r>
                        <a:rPr lang="en-GB" sz="1800" b="0" dirty="0">
                          <a:solidFill>
                            <a:schemeClr val="tx1"/>
                          </a:solidFill>
                          <a:effectLst/>
                        </a:rPr>
                        <a:t>Does this answer your question?</a:t>
                      </a:r>
                    </a:p>
                    <a:p>
                      <a:pPr marL="342900" lvl="0" indent="-342900" algn="just">
                        <a:lnSpc>
                          <a:spcPts val="2100"/>
                        </a:lnSpc>
                        <a:spcAft>
                          <a:spcPts val="800"/>
                        </a:spcAft>
                        <a:buFont typeface="Symbol" panose="05050102010706020507" pitchFamily="18" charset="2"/>
                        <a:buChar char=""/>
                      </a:pPr>
                      <a:r>
                        <a:rPr lang="en-GB" sz="1800" b="0" dirty="0">
                          <a:solidFill>
                            <a:schemeClr val="tx1"/>
                          </a:solidFill>
                          <a:effectLst/>
                        </a:rPr>
                        <a:t>I hope this explains the situation for you.</a:t>
                      </a:r>
                    </a:p>
                    <a:p>
                      <a:pPr algn="just">
                        <a:lnSpc>
                          <a:spcPts val="2100"/>
                        </a:lnSpc>
                        <a:spcAft>
                          <a:spcPts val="800"/>
                        </a:spcAft>
                      </a:pPr>
                      <a:r>
                        <a:rPr lang="en-GB" sz="1800" dirty="0">
                          <a:solidFill>
                            <a:schemeClr val="tx1"/>
                          </a:solidFill>
                          <a:effectLst/>
                        </a:rPr>
                        <a:t> </a:t>
                      </a:r>
                    </a:p>
                    <a:p>
                      <a:pPr algn="just">
                        <a:lnSpc>
                          <a:spcPts val="2100"/>
                        </a:lnSpc>
                        <a:spcAft>
                          <a:spcPts val="800"/>
                        </a:spcAft>
                      </a:pPr>
                      <a:r>
                        <a:rPr lang="en-GB" sz="1800" dirty="0">
                          <a:solidFill>
                            <a:schemeClr val="tx1"/>
                          </a:solidFill>
                          <a:effectLst/>
                        </a:rPr>
                        <a:t>Admit that you do not know the answer:</a:t>
                      </a:r>
                    </a:p>
                    <a:p>
                      <a:pPr marL="342900" lvl="0" indent="-342900" algn="just">
                        <a:lnSpc>
                          <a:spcPts val="2100"/>
                        </a:lnSpc>
                        <a:buFont typeface="Symbol" panose="05050102010706020507" pitchFamily="18" charset="2"/>
                        <a:buChar char=""/>
                      </a:pPr>
                      <a:r>
                        <a:rPr lang="en-GB" sz="1800" b="0" dirty="0">
                          <a:solidFill>
                            <a:schemeClr val="tx1"/>
                          </a:solidFill>
                          <a:effectLst/>
                        </a:rPr>
                        <a:t>That’s an interesting question. I don’t actually know off the top of my head, but I’ll try to get back to you later with an answer.</a:t>
                      </a:r>
                    </a:p>
                    <a:p>
                      <a:pPr marL="342900" lvl="0" indent="-342900" algn="just">
                        <a:lnSpc>
                          <a:spcPts val="2100"/>
                        </a:lnSpc>
                        <a:spcAft>
                          <a:spcPts val="800"/>
                        </a:spcAft>
                        <a:buFont typeface="Symbol" panose="05050102010706020507" pitchFamily="18" charset="2"/>
                        <a:buChar char=""/>
                      </a:pPr>
                      <a:r>
                        <a:rPr lang="en-GB" sz="1800" b="0" dirty="0">
                          <a:solidFill>
                            <a:schemeClr val="tx1"/>
                          </a:solidFill>
                          <a:effectLst/>
                        </a:rPr>
                        <a:t>I’m afraid I’m unable to answer that at the moment. Perhaps I can get back to you later.</a:t>
                      </a:r>
                    </a:p>
                  </a:txBody>
                  <a:tcPr marL="61428" marR="614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885051"/>
                  </a:ext>
                </a:extLst>
              </a:tr>
            </a:tbl>
          </a:graphicData>
        </a:graphic>
      </p:graphicFrame>
    </p:spTree>
    <p:extLst>
      <p:ext uri="{BB962C8B-B14F-4D97-AF65-F5344CB8AC3E}">
        <p14:creationId xmlns:p14="http://schemas.microsoft.com/office/powerpoint/2010/main" val="2224650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C3636-B587-0042-B5D7-F3960256AA84}"/>
              </a:ext>
            </a:extLst>
          </p:cNvPr>
          <p:cNvSpPr>
            <a:spLocks noGrp="1"/>
          </p:cNvSpPr>
          <p:nvPr>
            <p:ph type="title"/>
          </p:nvPr>
        </p:nvSpPr>
        <p:spPr>
          <a:xfrm>
            <a:off x="1763486" y="422201"/>
            <a:ext cx="9741126" cy="731161"/>
          </a:xfrm>
        </p:spPr>
        <p:txBody>
          <a:bodyPr/>
          <a:lstStyle/>
          <a:p>
            <a:r>
              <a:rPr lang="en-US" dirty="0"/>
              <a:t>Task 6</a:t>
            </a:r>
          </a:p>
        </p:txBody>
      </p:sp>
      <p:sp>
        <p:nvSpPr>
          <p:cNvPr id="3" name="Content Placeholder 2">
            <a:extLst>
              <a:ext uri="{FF2B5EF4-FFF2-40B4-BE49-F238E27FC236}">
                <a16:creationId xmlns:a16="http://schemas.microsoft.com/office/drawing/2014/main" id="{980B37AF-41D1-E641-8075-4A58084E1EE6}"/>
              </a:ext>
            </a:extLst>
          </p:cNvPr>
          <p:cNvSpPr>
            <a:spLocks noGrp="1"/>
          </p:cNvSpPr>
          <p:nvPr>
            <p:ph idx="1"/>
          </p:nvPr>
        </p:nvSpPr>
        <p:spPr>
          <a:xfrm>
            <a:off x="1763486" y="1355271"/>
            <a:ext cx="9944100" cy="5045529"/>
          </a:xfrm>
        </p:spPr>
        <p:txBody>
          <a:bodyPr>
            <a:normAutofit lnSpcReduction="10000"/>
          </a:bodyPr>
          <a:lstStyle/>
          <a:p>
            <a:pPr marL="0" indent="0">
              <a:buNone/>
            </a:pPr>
            <a:r>
              <a:rPr lang="en-HK" b="1" dirty="0"/>
              <a:t>Practice Your Delivery Skills: Using Your Voice and Body Language Effectively</a:t>
            </a:r>
            <a:endParaRPr lang="en-HK" dirty="0"/>
          </a:p>
          <a:p>
            <a:pPr marL="0" indent="0">
              <a:buNone/>
            </a:pPr>
            <a:r>
              <a:rPr lang="en-HK" dirty="0"/>
              <a:t>Imagine that you need to explain your research methods to the audience in an academic conference. </a:t>
            </a:r>
            <a:r>
              <a:rPr lang="en-US" dirty="0"/>
              <a:t>Find a partner and practice delivering the information in two minutes. </a:t>
            </a:r>
            <a:r>
              <a:rPr lang="en-HK" dirty="0"/>
              <a:t>You may use the guiding questions below to help you prepare your speech. </a:t>
            </a:r>
            <a:r>
              <a:rPr lang="en-US" dirty="0"/>
              <a:t>Feel free to add any information which you think is relevant to your research design. </a:t>
            </a:r>
            <a:r>
              <a:rPr lang="en-HK" dirty="0"/>
              <a:t>Pay special attention to the use of your voice (volume, rhythm, sentence stress and tone) and body language. Use your phone to video/audio record your speech so that you can do a self-evaluation later. </a:t>
            </a:r>
          </a:p>
          <a:p>
            <a:pPr lvl="0">
              <a:buClrTx/>
              <a:buFont typeface="+mj-lt"/>
              <a:buAutoNum type="arabicPeriod"/>
            </a:pPr>
            <a:r>
              <a:rPr lang="en-US" dirty="0"/>
              <a:t> What is the overarching research question? Or what is the main hypothesis?</a:t>
            </a:r>
            <a:endParaRPr lang="en-HK" dirty="0"/>
          </a:p>
          <a:p>
            <a:pPr lvl="0">
              <a:buClrTx/>
              <a:buFont typeface="+mj-lt"/>
              <a:buAutoNum type="arabicPeriod"/>
            </a:pPr>
            <a:r>
              <a:rPr lang="en-US" dirty="0"/>
              <a:t> What research methods will you use? (e.g. survey? experiments on humans or animals?)</a:t>
            </a:r>
          </a:p>
          <a:p>
            <a:pPr lvl="0">
              <a:buClrTx/>
              <a:buFont typeface="+mj-lt"/>
              <a:buAutoNum type="arabicPeriod"/>
            </a:pPr>
            <a:r>
              <a:rPr lang="en-US" dirty="0"/>
              <a:t>What kind of data will you collect?</a:t>
            </a:r>
          </a:p>
          <a:p>
            <a:pPr lvl="0">
              <a:buClrTx/>
              <a:buFont typeface="+mj-lt"/>
              <a:buAutoNum type="arabicPeriod"/>
            </a:pPr>
            <a:r>
              <a:rPr lang="en-US" dirty="0"/>
              <a:t>What materials, if any, do you need to conduct the research?</a:t>
            </a:r>
          </a:p>
          <a:p>
            <a:pPr lvl="0">
              <a:buClrTx/>
              <a:buFont typeface="+mj-lt"/>
              <a:buAutoNum type="arabicPeriod"/>
            </a:pPr>
            <a:r>
              <a:rPr lang="en-US" dirty="0"/>
              <a:t> What is the research procedure?</a:t>
            </a:r>
          </a:p>
          <a:p>
            <a:pPr lvl="0">
              <a:buClrTx/>
              <a:buFont typeface="+mj-lt"/>
              <a:buAutoNum type="arabicPeriod"/>
            </a:pPr>
            <a:r>
              <a:rPr lang="en-US" dirty="0"/>
              <a:t>How will you analyze the data?</a:t>
            </a:r>
            <a:endParaRPr lang="en-HK" dirty="0"/>
          </a:p>
          <a:p>
            <a:endParaRPr lang="en-US" dirty="0"/>
          </a:p>
        </p:txBody>
      </p:sp>
      <p:sp>
        <p:nvSpPr>
          <p:cNvPr id="4" name="Slide Number Placeholder 3">
            <a:extLst>
              <a:ext uri="{FF2B5EF4-FFF2-40B4-BE49-F238E27FC236}">
                <a16:creationId xmlns:a16="http://schemas.microsoft.com/office/drawing/2014/main" id="{43ECB552-D9DC-DF42-9B41-DD1F01EE171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97344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0061-05C9-5F4A-8AAC-E584A5CF3511}"/>
              </a:ext>
            </a:extLst>
          </p:cNvPr>
          <p:cNvSpPr>
            <a:spLocks noGrp="1"/>
          </p:cNvSpPr>
          <p:nvPr>
            <p:ph type="title"/>
          </p:nvPr>
        </p:nvSpPr>
        <p:spPr>
          <a:xfrm>
            <a:off x="1877784" y="158972"/>
            <a:ext cx="9757455" cy="731161"/>
          </a:xfrm>
        </p:spPr>
        <p:txBody>
          <a:bodyPr/>
          <a:lstStyle/>
          <a:p>
            <a:r>
              <a:rPr lang="en-US" dirty="0"/>
              <a:t>Task 7</a:t>
            </a:r>
          </a:p>
        </p:txBody>
      </p:sp>
      <p:sp>
        <p:nvSpPr>
          <p:cNvPr id="3" name="Content Placeholder 2">
            <a:extLst>
              <a:ext uri="{FF2B5EF4-FFF2-40B4-BE49-F238E27FC236}">
                <a16:creationId xmlns:a16="http://schemas.microsoft.com/office/drawing/2014/main" id="{A1FC02DB-C8B3-3546-A653-36F35B9EEF2A}"/>
              </a:ext>
            </a:extLst>
          </p:cNvPr>
          <p:cNvSpPr>
            <a:spLocks noGrp="1"/>
          </p:cNvSpPr>
          <p:nvPr>
            <p:ph idx="1"/>
          </p:nvPr>
        </p:nvSpPr>
        <p:spPr>
          <a:xfrm>
            <a:off x="1877785" y="1152906"/>
            <a:ext cx="9757455" cy="5411179"/>
          </a:xfrm>
        </p:spPr>
        <p:txBody>
          <a:bodyPr>
            <a:normAutofit fontScale="92500" lnSpcReduction="20000"/>
          </a:bodyPr>
          <a:lstStyle/>
          <a:p>
            <a:pPr marL="0" indent="0">
              <a:buNone/>
            </a:pPr>
            <a:r>
              <a:rPr lang="en-US" sz="1900" b="1" dirty="0"/>
              <a:t>Giving an Academic Presentation to a Non-specialist Audience</a:t>
            </a:r>
          </a:p>
          <a:p>
            <a:pPr marL="0" indent="0">
              <a:buNone/>
            </a:pPr>
            <a:endParaRPr lang="en-HK" sz="1900" dirty="0"/>
          </a:p>
          <a:p>
            <a:pPr marL="0" indent="0" algn="just">
              <a:lnSpc>
                <a:spcPct val="120000"/>
              </a:lnSpc>
              <a:buNone/>
            </a:pPr>
            <a:r>
              <a:rPr lang="en-US" sz="1900" dirty="0"/>
              <a:t>Being able to explain your disciplinary knowledge and concepts to a non-specialist audience is an important skill that graduate students need to develop. For example, when presenting at international conferences, there may be some non-specialist audience. It is also common for academics to carry out cross-disciplinary research which requires collaboration between researchers from various disciplines. Therefore, researchers should be able to explain their disciplinary knowledge to the experts in other fields. There are a number of skills that you can use when explaining the technical concepts/knowledge to the non-specialist audience:</a:t>
            </a:r>
          </a:p>
          <a:p>
            <a:pPr marL="0" indent="0">
              <a:buNone/>
            </a:pPr>
            <a:endParaRPr lang="en-HK" sz="1900" dirty="0"/>
          </a:p>
          <a:p>
            <a:pPr lvl="0"/>
            <a:r>
              <a:rPr lang="en-HK" sz="1900" dirty="0"/>
              <a:t>Avoid unnecessary technical jargon</a:t>
            </a:r>
          </a:p>
          <a:p>
            <a:pPr lvl="0"/>
            <a:r>
              <a:rPr lang="en-HK" sz="1900" dirty="0"/>
              <a:t>Use metaphor</a:t>
            </a:r>
          </a:p>
          <a:p>
            <a:pPr lvl="0"/>
            <a:r>
              <a:rPr lang="en-HK" sz="1900" dirty="0"/>
              <a:t>Use visuals</a:t>
            </a:r>
          </a:p>
          <a:p>
            <a:pPr lvl="0"/>
            <a:r>
              <a:rPr lang="en-HK" sz="1900" dirty="0"/>
              <a:t>Give definitions</a:t>
            </a:r>
          </a:p>
          <a:p>
            <a:pPr lvl="0"/>
            <a:r>
              <a:rPr lang="en-HK" sz="1900" dirty="0"/>
              <a:t>Use examples</a:t>
            </a:r>
          </a:p>
          <a:p>
            <a:pPr lvl="0"/>
            <a:r>
              <a:rPr lang="en-HK" sz="1900" dirty="0"/>
              <a:t>Relate the topic to the audience’s everyday life if possible</a:t>
            </a:r>
          </a:p>
          <a:p>
            <a:pPr lvl="0"/>
            <a:endParaRPr lang="en-HK" dirty="0"/>
          </a:p>
          <a:p>
            <a:endParaRPr lang="en-US" dirty="0"/>
          </a:p>
        </p:txBody>
      </p:sp>
      <p:sp>
        <p:nvSpPr>
          <p:cNvPr id="4" name="Slide Number Placeholder 3">
            <a:extLst>
              <a:ext uri="{FF2B5EF4-FFF2-40B4-BE49-F238E27FC236}">
                <a16:creationId xmlns:a16="http://schemas.microsoft.com/office/drawing/2014/main" id="{98F8A31C-BFDF-A344-8355-5450940CEABE}"/>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09082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5F869-7DA1-6D40-8732-1A91BA5BB468}"/>
              </a:ext>
            </a:extLst>
          </p:cNvPr>
          <p:cNvSpPr>
            <a:spLocks noGrp="1"/>
          </p:cNvSpPr>
          <p:nvPr>
            <p:ph idx="1"/>
          </p:nvPr>
        </p:nvSpPr>
        <p:spPr>
          <a:xfrm>
            <a:off x="1655123" y="193186"/>
            <a:ext cx="9724798" cy="4392665"/>
          </a:xfrm>
        </p:spPr>
        <p:txBody>
          <a:bodyPr/>
          <a:lstStyle/>
          <a:p>
            <a:pPr marL="0" indent="0">
              <a:buNone/>
            </a:pPr>
            <a:r>
              <a:rPr lang="en-HK" dirty="0"/>
              <a:t>Watch a winning example from the 3-minute thesis competition organised by John Hopkins University. The topic of presentation is “Cancer Unmasked: How Inhibiting a Small Protein Could Boost Anti-</a:t>
            </a:r>
            <a:r>
              <a:rPr lang="en-HK" dirty="0" err="1"/>
              <a:t>Tumor</a:t>
            </a:r>
            <a:r>
              <a:rPr lang="en-HK" dirty="0"/>
              <a:t> Immunity?” </a:t>
            </a:r>
          </a:p>
          <a:p>
            <a:pPr marL="0" indent="0">
              <a:buNone/>
            </a:pPr>
            <a:r>
              <a:rPr lang="en-HK" dirty="0"/>
              <a:t>Link to the video: </a:t>
            </a:r>
            <a:r>
              <a:rPr lang="en-US" u="sng" dirty="0">
                <a:hlinkClick r:id="rId3"/>
              </a:rPr>
              <a:t>https://www.youtube.com/watch?v=zqb6Sq4Ml68&amp;t=58s</a:t>
            </a:r>
            <a:endParaRPr lang="en-US" dirty="0"/>
          </a:p>
          <a:p>
            <a:r>
              <a:rPr lang="en-HK" dirty="0"/>
              <a:t>What kinds of skills does the speaker use to explain technical concepts to the non-specialist audience?</a:t>
            </a:r>
          </a:p>
          <a:p>
            <a:endParaRPr lang="en-US" dirty="0"/>
          </a:p>
        </p:txBody>
      </p:sp>
      <p:sp>
        <p:nvSpPr>
          <p:cNvPr id="5" name="Slide Number Placeholder 4">
            <a:extLst>
              <a:ext uri="{FF2B5EF4-FFF2-40B4-BE49-F238E27FC236}">
                <a16:creationId xmlns:a16="http://schemas.microsoft.com/office/drawing/2014/main" id="{44547BD4-80A1-D043-A506-A6E38AE5A388}"/>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zqb6Sq4Ml68"/>
          <p:cNvPicPr>
            <a:picLocks noRot="1" noChangeAspect="1"/>
          </p:cNvPicPr>
          <p:nvPr>
            <a:videoFile r:link="rId1"/>
          </p:nvPr>
        </p:nvPicPr>
        <p:blipFill>
          <a:blip r:embed="rId4"/>
          <a:stretch>
            <a:fillRect/>
          </a:stretch>
        </p:blipFill>
        <p:spPr>
          <a:xfrm>
            <a:off x="2153341" y="2209628"/>
            <a:ext cx="8279132" cy="4657012"/>
          </a:xfrm>
          <a:prstGeom prst="rect">
            <a:avLst/>
          </a:prstGeom>
        </p:spPr>
      </p:pic>
    </p:spTree>
    <p:extLst>
      <p:ext uri="{BB962C8B-B14F-4D97-AF65-F5344CB8AC3E}">
        <p14:creationId xmlns:p14="http://schemas.microsoft.com/office/powerpoint/2010/main" val="148154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861" y="579281"/>
            <a:ext cx="8911687" cy="782126"/>
          </a:xfrm>
        </p:spPr>
        <p:txBody>
          <a:bodyPr>
            <a:normAutofit fontScale="90000"/>
          </a:bodyPr>
          <a:lstStyle/>
          <a:p>
            <a:pPr marL="342900" lvl="0">
              <a:spcBef>
                <a:spcPts val="1000"/>
              </a:spcBef>
            </a:pPr>
            <a:r>
              <a:rPr lang="en-HK" sz="2700" dirty="0">
                <a:solidFill>
                  <a:prstClr val="black">
                    <a:lumMod val="75000"/>
                    <a:lumOff val="25000"/>
                  </a:prstClr>
                </a:solidFill>
                <a:ea typeface="+mn-ea"/>
                <a:cs typeface="+mn-cs"/>
              </a:rPr>
              <a:t>What kinds of skills does the speaker use to explain technical concepts to the non-specialist audience?</a:t>
            </a:r>
            <a:br>
              <a:rPr lang="en-HK" sz="1800" dirty="0">
                <a:solidFill>
                  <a:prstClr val="black">
                    <a:lumMod val="75000"/>
                    <a:lumOff val="25000"/>
                  </a:prstClr>
                </a:solidFill>
                <a:ea typeface="+mn-ea"/>
                <a:cs typeface="+mn-cs"/>
              </a:rPr>
            </a:b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
        <p:nvSpPr>
          <p:cNvPr id="5" name="Rectangle 4">
            <a:extLst>
              <a:ext uri="{FF2B5EF4-FFF2-40B4-BE49-F238E27FC236}">
                <a16:creationId xmlns:a16="http://schemas.microsoft.com/office/drawing/2014/main" id="{380D10DD-358D-A24B-8806-E54E7AED0DA9}"/>
              </a:ext>
            </a:extLst>
          </p:cNvPr>
          <p:cNvSpPr/>
          <p:nvPr/>
        </p:nvSpPr>
        <p:spPr>
          <a:xfrm>
            <a:off x="2069868" y="1755108"/>
            <a:ext cx="9276801" cy="4523611"/>
          </a:xfrm>
          <a:prstGeom prst="rect">
            <a:avLst/>
          </a:prstGeom>
        </p:spPr>
        <p:txBody>
          <a:bodyPr wrap="square">
            <a:spAutoFit/>
          </a:bodyPr>
          <a:lstStyle/>
          <a:p>
            <a:pPr marL="342900" lvl="0" indent="-342900" algn="just">
              <a:lnSpc>
                <a:spcPct val="115000"/>
              </a:lnSpc>
              <a:spcAft>
                <a:spcPts val="0"/>
              </a:spcAft>
              <a:buClr>
                <a:srgbClr val="0070C0"/>
              </a:buClr>
              <a:buFont typeface="Symbol" pitchFamily="2" charset="2"/>
              <a:buChar char=""/>
            </a:pPr>
            <a:r>
              <a:rPr lang="en-US" dirty="0">
                <a:solidFill>
                  <a:srgbClr val="0070C0"/>
                </a:solidFill>
              </a:rPr>
              <a:t>Use diagrams to aid explanations</a:t>
            </a:r>
            <a:endParaRPr lang="en-HK" dirty="0">
              <a:solidFill>
                <a:srgbClr val="0070C0"/>
              </a:solidFill>
            </a:endParaRPr>
          </a:p>
          <a:p>
            <a:pPr marL="342900" lvl="0" indent="-342900" algn="just">
              <a:lnSpc>
                <a:spcPct val="115000"/>
              </a:lnSpc>
              <a:spcAft>
                <a:spcPts val="0"/>
              </a:spcAft>
              <a:buClr>
                <a:srgbClr val="0070C0"/>
              </a:buClr>
              <a:buFont typeface="Symbol" pitchFamily="2" charset="2"/>
              <a:buChar char=""/>
            </a:pPr>
            <a:r>
              <a:rPr lang="en-US" dirty="0">
                <a:solidFill>
                  <a:srgbClr val="0070C0"/>
                </a:solidFill>
              </a:rPr>
              <a:t>Use of Metaphor:</a:t>
            </a:r>
            <a:endParaRPr lang="en-HK" dirty="0">
              <a:solidFill>
                <a:srgbClr val="0070C0"/>
              </a:solidFill>
            </a:endParaRPr>
          </a:p>
          <a:p>
            <a:pPr marL="342900" lvl="0" indent="-342900" algn="just">
              <a:lnSpc>
                <a:spcPct val="115000"/>
              </a:lnSpc>
              <a:spcAft>
                <a:spcPts val="0"/>
              </a:spcAft>
              <a:buClr>
                <a:srgbClr val="0070C0"/>
              </a:buClr>
              <a:buFont typeface="+mj-lt"/>
              <a:buAutoNum type="arabicPeriod"/>
            </a:pPr>
            <a:r>
              <a:rPr lang="en-US" dirty="0">
                <a:solidFill>
                  <a:srgbClr val="0070C0"/>
                </a:solidFill>
              </a:rPr>
              <a:t>Personification e.g. Tumor cells are </a:t>
            </a:r>
            <a:r>
              <a:rPr lang="en-US" b="1" u="sng" dirty="0">
                <a:solidFill>
                  <a:srgbClr val="0070C0"/>
                </a:solidFill>
              </a:rPr>
              <a:t>clever</a:t>
            </a:r>
            <a:r>
              <a:rPr lang="en-US" dirty="0">
                <a:solidFill>
                  <a:srgbClr val="0070C0"/>
                </a:solidFill>
              </a:rPr>
              <a:t>. Over time, they can </a:t>
            </a:r>
            <a:r>
              <a:rPr lang="en-US" b="1" u="sng" dirty="0">
                <a:solidFill>
                  <a:srgbClr val="0070C0"/>
                </a:solidFill>
              </a:rPr>
              <a:t>change their appearance</a:t>
            </a:r>
            <a:r>
              <a:rPr lang="en-US" dirty="0">
                <a:solidFill>
                  <a:srgbClr val="0070C0"/>
                </a:solidFill>
              </a:rPr>
              <a:t>, </a:t>
            </a:r>
            <a:r>
              <a:rPr lang="en-US" b="1" u="sng" dirty="0">
                <a:solidFill>
                  <a:srgbClr val="0070C0"/>
                </a:solidFill>
              </a:rPr>
              <a:t>adopting disguises </a:t>
            </a:r>
            <a:r>
              <a:rPr lang="en-US" dirty="0">
                <a:solidFill>
                  <a:srgbClr val="0070C0"/>
                </a:solidFill>
              </a:rPr>
              <a:t>that allow them to evade immune control. </a:t>
            </a:r>
            <a:endParaRPr lang="en-HK" dirty="0">
              <a:solidFill>
                <a:srgbClr val="0070C0"/>
              </a:solidFill>
            </a:endParaRPr>
          </a:p>
          <a:p>
            <a:pPr marL="342900" lvl="0" indent="-342900" algn="just">
              <a:lnSpc>
                <a:spcPct val="115000"/>
              </a:lnSpc>
              <a:spcAft>
                <a:spcPts val="0"/>
              </a:spcAft>
              <a:buClr>
                <a:srgbClr val="0070C0"/>
              </a:buClr>
              <a:buFont typeface="+mj-lt"/>
              <a:buAutoNum type="arabicPeriod"/>
            </a:pPr>
            <a:r>
              <a:rPr lang="en-US" dirty="0">
                <a:solidFill>
                  <a:srgbClr val="0070C0"/>
                </a:solidFill>
              </a:rPr>
              <a:t>Implicit metaphor and simile e.g. Molecules on the T cell surface seek out the signs of a healthy cell, and if they find them, </a:t>
            </a:r>
            <a:r>
              <a:rPr lang="en-US" b="1" u="sng" dirty="0">
                <a:solidFill>
                  <a:srgbClr val="0070C0"/>
                </a:solidFill>
              </a:rPr>
              <a:t>like a light switch</a:t>
            </a:r>
            <a:r>
              <a:rPr lang="en-US" dirty="0">
                <a:solidFill>
                  <a:srgbClr val="0070C0"/>
                </a:solidFill>
              </a:rPr>
              <a:t>, the T cell is turned off. Tumor cells exploit this, </a:t>
            </a:r>
            <a:r>
              <a:rPr lang="en-US" b="1" u="sng" dirty="0">
                <a:solidFill>
                  <a:srgbClr val="0070C0"/>
                </a:solidFill>
              </a:rPr>
              <a:t>disguising themselves </a:t>
            </a:r>
            <a:r>
              <a:rPr lang="en-US" dirty="0">
                <a:solidFill>
                  <a:srgbClr val="0070C0"/>
                </a:solidFill>
              </a:rPr>
              <a:t>as healthy cells and </a:t>
            </a:r>
            <a:r>
              <a:rPr lang="en-US" b="1" u="sng" dirty="0">
                <a:solidFill>
                  <a:srgbClr val="0070C0"/>
                </a:solidFill>
              </a:rPr>
              <a:t>switching off any T cells </a:t>
            </a:r>
            <a:r>
              <a:rPr lang="en-US" dirty="0">
                <a:solidFill>
                  <a:srgbClr val="0070C0"/>
                </a:solidFill>
              </a:rPr>
              <a:t>that come near. One of these </a:t>
            </a:r>
            <a:r>
              <a:rPr lang="en-US" b="1" u="sng" dirty="0">
                <a:solidFill>
                  <a:srgbClr val="0070C0"/>
                </a:solidFill>
              </a:rPr>
              <a:t>switch-like molecules </a:t>
            </a:r>
            <a:r>
              <a:rPr lang="en-US" dirty="0">
                <a:solidFill>
                  <a:srgbClr val="0070C0"/>
                </a:solidFill>
              </a:rPr>
              <a:t>is called LAG-3. As the T cell nears the tumor, something </a:t>
            </a:r>
            <a:r>
              <a:rPr lang="en-US" b="1" u="sng" dirty="0">
                <a:solidFill>
                  <a:srgbClr val="0070C0"/>
                </a:solidFill>
              </a:rPr>
              <a:t>flips the LAG-3 switch</a:t>
            </a:r>
            <a:r>
              <a:rPr lang="en-US" dirty="0">
                <a:solidFill>
                  <a:srgbClr val="0070C0"/>
                </a:solidFill>
              </a:rPr>
              <a:t>, making this cancer-killing cell inactive. I have identified the </a:t>
            </a:r>
            <a:r>
              <a:rPr lang="en-US" b="1" u="sng" dirty="0">
                <a:solidFill>
                  <a:srgbClr val="0070C0"/>
                </a:solidFill>
              </a:rPr>
              <a:t>culprit</a:t>
            </a:r>
            <a:r>
              <a:rPr lang="en-US" dirty="0">
                <a:solidFill>
                  <a:srgbClr val="0070C0"/>
                </a:solidFill>
              </a:rPr>
              <a:t> as a small protein called galectin-3. </a:t>
            </a:r>
            <a:endParaRPr lang="en-HK" dirty="0">
              <a:solidFill>
                <a:srgbClr val="0070C0"/>
              </a:solidFill>
            </a:endParaRPr>
          </a:p>
          <a:p>
            <a:pPr marL="342900" lvl="0" indent="-342900" algn="just">
              <a:lnSpc>
                <a:spcPct val="115000"/>
              </a:lnSpc>
              <a:spcAft>
                <a:spcPts val="0"/>
              </a:spcAft>
              <a:buClr>
                <a:srgbClr val="0070C0"/>
              </a:buClr>
              <a:buFont typeface="Symbol" pitchFamily="2" charset="2"/>
              <a:buChar char=""/>
            </a:pPr>
            <a:r>
              <a:rPr lang="en-US" dirty="0">
                <a:solidFill>
                  <a:srgbClr val="0070C0"/>
                </a:solidFill>
              </a:rPr>
              <a:t>Simplify the technical complexity and avoid unnecessary technical jargon</a:t>
            </a:r>
            <a:endParaRPr lang="en-HK" dirty="0">
              <a:solidFill>
                <a:srgbClr val="0070C0"/>
              </a:solidFill>
            </a:endParaRPr>
          </a:p>
          <a:p>
            <a:pPr marL="342900" lvl="0" indent="-342900" algn="just">
              <a:lnSpc>
                <a:spcPct val="115000"/>
              </a:lnSpc>
              <a:spcAft>
                <a:spcPts val="1000"/>
              </a:spcAft>
              <a:buClr>
                <a:srgbClr val="0070C0"/>
              </a:buClr>
              <a:buFont typeface="Symbol" pitchFamily="2" charset="2"/>
              <a:buChar char=""/>
            </a:pPr>
            <a:r>
              <a:rPr lang="en-US" dirty="0">
                <a:solidFill>
                  <a:srgbClr val="0070C0"/>
                </a:solidFill>
              </a:rPr>
              <a:t>Connect the topic to the audience e.g. Inside each of us right now, cancer-like cells are growing. Most of us have healthy, active immune systems.</a:t>
            </a:r>
            <a:endParaRPr lang="en-HK" dirty="0">
              <a:solidFill>
                <a:srgbClr val="0070C0"/>
              </a:solidFill>
            </a:endParaRPr>
          </a:p>
        </p:txBody>
      </p:sp>
    </p:spTree>
    <p:extLst>
      <p:ext uri="{BB962C8B-B14F-4D97-AF65-F5344CB8AC3E}">
        <p14:creationId xmlns:p14="http://schemas.microsoft.com/office/powerpoint/2010/main" val="213026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D63-5935-490D-B313-A591883D0F18}"/>
              </a:ext>
            </a:extLst>
          </p:cNvPr>
          <p:cNvSpPr>
            <a:spLocks noGrp="1"/>
          </p:cNvSpPr>
          <p:nvPr>
            <p:ph type="title"/>
          </p:nvPr>
        </p:nvSpPr>
        <p:spPr>
          <a:xfrm>
            <a:off x="1754026" y="512462"/>
            <a:ext cx="8911687" cy="1280890"/>
          </a:xfrm>
        </p:spPr>
        <p:txBody>
          <a:bodyPr/>
          <a:lstStyle/>
          <a:p>
            <a:r>
              <a:rPr lang="en-US" dirty="0"/>
              <a:t>Task 8</a:t>
            </a:r>
            <a:endParaRPr lang="en-HK" dirty="0"/>
          </a:p>
        </p:txBody>
      </p:sp>
      <p:sp>
        <p:nvSpPr>
          <p:cNvPr id="3" name="Content Placeholder 2">
            <a:extLst>
              <a:ext uri="{FF2B5EF4-FFF2-40B4-BE49-F238E27FC236}">
                <a16:creationId xmlns:a16="http://schemas.microsoft.com/office/drawing/2014/main" id="{C086BCCD-690E-4D97-90A3-CD2E40B279E2}"/>
              </a:ext>
            </a:extLst>
          </p:cNvPr>
          <p:cNvSpPr>
            <a:spLocks noGrp="1"/>
          </p:cNvSpPr>
          <p:nvPr>
            <p:ph idx="1"/>
          </p:nvPr>
        </p:nvSpPr>
        <p:spPr>
          <a:xfrm>
            <a:off x="1750313" y="1540189"/>
            <a:ext cx="8915400" cy="3777622"/>
          </a:xfrm>
        </p:spPr>
        <p:txBody>
          <a:bodyPr>
            <a:normAutofit lnSpcReduction="10000"/>
          </a:bodyPr>
          <a:lstStyle/>
          <a:p>
            <a:pPr marL="0" indent="0">
              <a:buNone/>
            </a:pPr>
            <a:r>
              <a:rPr lang="en-US" sz="2000" b="1" dirty="0"/>
              <a:t>Explaining Technical Disciplinary Concepts</a:t>
            </a:r>
            <a:endParaRPr lang="en-HK" sz="2000" dirty="0"/>
          </a:p>
          <a:p>
            <a:r>
              <a:rPr lang="en-US" sz="2000" dirty="0"/>
              <a:t>Work with a partner who is not from your discipline/not familiar with your research field. Select a key technical concept in your research field/niche and use the strategies introduced in Task 7 to explain the concept to your partner. Ask </a:t>
            </a:r>
            <a:r>
              <a:rPr lang="en-US" sz="2000" dirty="0" err="1"/>
              <a:t>ChatGPT</a:t>
            </a:r>
            <a:r>
              <a:rPr lang="en-US" sz="2000" dirty="0"/>
              <a:t> for some suggestions regarding how to explain the chosen technical concept to a non-specialist.</a:t>
            </a:r>
          </a:p>
          <a:p>
            <a:endParaRPr lang="en-US" sz="2000" dirty="0"/>
          </a:p>
          <a:p>
            <a:r>
              <a:rPr lang="en-US" sz="2000" dirty="0"/>
              <a:t>After you have finished your explanation, check whether your partner understands the concept, and evaluate the clarity of your explanation.   </a:t>
            </a:r>
            <a:endParaRPr lang="en-HK" sz="2000" dirty="0"/>
          </a:p>
          <a:p>
            <a:endParaRPr lang="en-HK" dirty="0"/>
          </a:p>
        </p:txBody>
      </p:sp>
      <p:sp>
        <p:nvSpPr>
          <p:cNvPr id="4" name="Slide Number Placeholder 3">
            <a:extLst>
              <a:ext uri="{FF2B5EF4-FFF2-40B4-BE49-F238E27FC236}">
                <a16:creationId xmlns:a16="http://schemas.microsoft.com/office/drawing/2014/main" id="{74C60C05-CAD7-4A71-9B3C-A286860A1BD9}"/>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Freeform 2">
            <a:extLst>
              <a:ext uri="{FF2B5EF4-FFF2-40B4-BE49-F238E27FC236}">
                <a16:creationId xmlns:a16="http://schemas.microsoft.com/office/drawing/2014/main" id="{D2F50F66-7D1D-4525-B02D-269EE0C84637}"/>
              </a:ext>
            </a:extLst>
          </p:cNvPr>
          <p:cNvSpPr/>
          <p:nvPr/>
        </p:nvSpPr>
        <p:spPr>
          <a:xfrm>
            <a:off x="699392" y="2048805"/>
            <a:ext cx="982587" cy="1374947"/>
          </a:xfrm>
          <a:custGeom>
            <a:avLst/>
            <a:gdLst/>
            <a:ahLst/>
            <a:cxnLst/>
            <a:rect l="l" t="t" r="r" b="b"/>
            <a:pathLst>
              <a:path w="6964299" h="8229600">
                <a:moveTo>
                  <a:pt x="0" y="0"/>
                </a:moveTo>
                <a:lnTo>
                  <a:pt x="6964299" y="0"/>
                </a:lnTo>
                <a:lnTo>
                  <a:pt x="6964299" y="8229600"/>
                </a:lnTo>
                <a:lnTo>
                  <a:pt x="0" y="8229600"/>
                </a:lnTo>
                <a:lnTo>
                  <a:pt x="0" y="0"/>
                </a:lnTo>
                <a:close/>
              </a:path>
            </a:pathLst>
          </a:custGeom>
          <a:blipFill>
            <a:blip r:embed="rId2"/>
            <a:stretch>
              <a:fillRect/>
            </a:stretch>
          </a:blipFill>
        </p:spPr>
        <p:txBody>
          <a:bodyPr/>
          <a:lstStyle/>
          <a:p>
            <a:endParaRPr lang="en-HK"/>
          </a:p>
        </p:txBody>
      </p:sp>
    </p:spTree>
    <p:extLst>
      <p:ext uri="{BB962C8B-B14F-4D97-AF65-F5344CB8AC3E}">
        <p14:creationId xmlns:p14="http://schemas.microsoft.com/office/powerpoint/2010/main" val="406682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0125" y="403976"/>
            <a:ext cx="8911687" cy="1280890"/>
          </a:xfrm>
        </p:spPr>
        <p:txBody>
          <a:bodyPr/>
          <a:lstStyle/>
          <a:p>
            <a:r>
              <a:rPr lang="en-US" dirty="0"/>
              <a:t>Task 1</a:t>
            </a:r>
          </a:p>
        </p:txBody>
      </p:sp>
      <p:sp>
        <p:nvSpPr>
          <p:cNvPr id="3" name="Content Placeholder 2"/>
          <p:cNvSpPr>
            <a:spLocks noGrp="1"/>
          </p:cNvSpPr>
          <p:nvPr>
            <p:ph idx="1"/>
          </p:nvPr>
        </p:nvSpPr>
        <p:spPr>
          <a:xfrm>
            <a:off x="1642533" y="1253067"/>
            <a:ext cx="9862079" cy="5096933"/>
          </a:xfrm>
        </p:spPr>
        <p:txBody>
          <a:bodyPr>
            <a:normAutofit/>
          </a:bodyPr>
          <a:lstStyle/>
          <a:p>
            <a:pPr marL="0" indent="0">
              <a:buNone/>
            </a:pPr>
            <a:r>
              <a:rPr lang="en-US" sz="2000" dirty="0"/>
              <a:t>Academic conferences offer research postgraduates the opportunity to present ongoing work and discuss their research with peers and scholars in the field.  How much do you know about the academic conferences in your field? What preparation work do you need to do before presenting your research at a conference? Discuss the following questions with a partner:</a:t>
            </a:r>
          </a:p>
          <a:p>
            <a:pPr marL="0" indent="0">
              <a:buNone/>
            </a:pPr>
            <a:endParaRPr lang="en-US" sz="2000" dirty="0"/>
          </a:p>
          <a:p>
            <a:pPr lvl="0">
              <a:buFont typeface="+mj-lt"/>
              <a:buAutoNum type="arabicPeriod"/>
            </a:pPr>
            <a:r>
              <a:rPr lang="en-US" sz="2000" dirty="0"/>
              <a:t>Conduct an online search for an academic conference that you might be interested in attending. What are the types of presentations for the conference?</a:t>
            </a:r>
          </a:p>
          <a:p>
            <a:pPr marL="0" indent="0">
              <a:buNone/>
            </a:pPr>
            <a:r>
              <a:rPr lang="en-US" sz="2000" i="1" dirty="0">
                <a:solidFill>
                  <a:srgbClr val="0070C0"/>
                </a:solidFill>
              </a:rPr>
              <a:t>Possible answers: Full paper (20-40 </a:t>
            </a:r>
            <a:r>
              <a:rPr lang="en-US" sz="2000" i="1" dirty="0" err="1">
                <a:solidFill>
                  <a:srgbClr val="0070C0"/>
                </a:solidFill>
              </a:rPr>
              <a:t>mins</a:t>
            </a:r>
            <a:r>
              <a:rPr lang="en-US" sz="2000" i="1" dirty="0">
                <a:solidFill>
                  <a:srgbClr val="0070C0"/>
                </a:solidFill>
              </a:rPr>
              <a:t>), short paper (10 </a:t>
            </a:r>
            <a:r>
              <a:rPr lang="en-US" sz="2000" i="1" dirty="0" err="1">
                <a:solidFill>
                  <a:srgbClr val="0070C0"/>
                </a:solidFill>
              </a:rPr>
              <a:t>mins</a:t>
            </a:r>
            <a:r>
              <a:rPr lang="en-US" sz="2000" i="1" dirty="0">
                <a:solidFill>
                  <a:srgbClr val="0070C0"/>
                </a:solidFill>
              </a:rPr>
              <a:t>), workshop, poster, panel presentation/discussion, roundtable discussion </a:t>
            </a:r>
            <a:endParaRPr lang="en-US" sz="2000" dirty="0">
              <a:solidFill>
                <a:srgbClr val="0070C0"/>
              </a:solidFill>
            </a:endParaRPr>
          </a:p>
          <a:p>
            <a:pPr marL="0" lvl="0" indent="0">
              <a:buNone/>
            </a:pPr>
            <a:endParaRPr lang="en-US" sz="2000" dirty="0"/>
          </a:p>
          <a:p>
            <a:pPr lvl="0">
              <a:buFont typeface="+mj-lt"/>
              <a:buAutoNum type="arabicPeriod" startAt="2"/>
            </a:pPr>
            <a:r>
              <a:rPr lang="en-US" sz="2000" dirty="0"/>
              <a:t>What are the guidelines for preparing an abstract/a full paper as stated on the conference website?</a:t>
            </a:r>
          </a:p>
          <a:p>
            <a:endParaRPr lang="en-US" dirty="0"/>
          </a:p>
        </p:txBody>
      </p:sp>
    </p:spTree>
    <p:extLst>
      <p:ext uri="{BB962C8B-B14F-4D97-AF65-F5344CB8AC3E}">
        <p14:creationId xmlns:p14="http://schemas.microsoft.com/office/powerpoint/2010/main" val="12298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2514-4438-6742-915D-9D28575DB6F7}"/>
              </a:ext>
            </a:extLst>
          </p:cNvPr>
          <p:cNvSpPr>
            <a:spLocks noGrp="1"/>
          </p:cNvSpPr>
          <p:nvPr>
            <p:ph type="title"/>
          </p:nvPr>
        </p:nvSpPr>
        <p:spPr>
          <a:xfrm>
            <a:off x="995605" y="-32371"/>
            <a:ext cx="2131504" cy="629947"/>
          </a:xfrm>
        </p:spPr>
        <p:txBody>
          <a:bodyPr>
            <a:normAutofit fontScale="90000"/>
          </a:bodyPr>
          <a:lstStyle/>
          <a:p>
            <a:r>
              <a:rPr lang="en-US" dirty="0"/>
              <a:t>Task 9</a:t>
            </a:r>
          </a:p>
        </p:txBody>
      </p:sp>
      <p:sp>
        <p:nvSpPr>
          <p:cNvPr id="3" name="Content Placeholder 2">
            <a:extLst>
              <a:ext uri="{FF2B5EF4-FFF2-40B4-BE49-F238E27FC236}">
                <a16:creationId xmlns:a16="http://schemas.microsoft.com/office/drawing/2014/main" id="{3A9335C1-B3F3-CE47-9BBD-B409624B4BBA}"/>
              </a:ext>
            </a:extLst>
          </p:cNvPr>
          <p:cNvSpPr>
            <a:spLocks noGrp="1"/>
          </p:cNvSpPr>
          <p:nvPr>
            <p:ph idx="1"/>
          </p:nvPr>
        </p:nvSpPr>
        <p:spPr>
          <a:xfrm>
            <a:off x="1574957" y="458554"/>
            <a:ext cx="9710822" cy="1886777"/>
          </a:xfrm>
        </p:spPr>
        <p:txBody>
          <a:bodyPr>
            <a:normAutofit/>
          </a:bodyPr>
          <a:lstStyle/>
          <a:p>
            <a:pPr marL="0" indent="0" algn="just">
              <a:lnSpc>
                <a:spcPct val="90000"/>
              </a:lnSpc>
              <a:buNone/>
            </a:pPr>
            <a:r>
              <a:rPr lang="en-US" sz="1400" dirty="0"/>
              <a:t>In session 5 of the course, you will need to give an 8-minute oral presentation on a journal article in your field to the non-specialist audience (your classmates and lecturer) and explain how the article is relevant to your research. You should </a:t>
            </a:r>
            <a:r>
              <a:rPr lang="en-US" sz="1400" u="sng" dirty="0"/>
              <a:t>explain the key findings and the significance of the research, and elucidate how the research reported in the journal article may impact your own research design.</a:t>
            </a:r>
            <a:r>
              <a:rPr lang="en-US" sz="1400" dirty="0"/>
              <a:t> </a:t>
            </a:r>
          </a:p>
          <a:p>
            <a:pPr marL="0" indent="0" algn="just">
              <a:lnSpc>
                <a:spcPct val="90000"/>
              </a:lnSpc>
              <a:buNone/>
            </a:pPr>
            <a:r>
              <a:rPr lang="en-US" sz="1400" dirty="0"/>
              <a:t>Now practice giving an oral presentation on a journal article to a classmate. You do not need to use PowerPoint slides in this practice, but please prepare slides in your oral presentation assessment in Week 7. Use the following evaluation form to give feedback on your partner’s presentation.</a:t>
            </a:r>
            <a:endParaRPr lang="en-HK" sz="1400" dirty="0"/>
          </a:p>
          <a:p>
            <a:pPr marL="0" indent="0">
              <a:lnSpc>
                <a:spcPct val="90000"/>
              </a:lnSpc>
              <a:buNone/>
            </a:pPr>
            <a:endParaRPr lang="en-US" sz="1300" dirty="0"/>
          </a:p>
        </p:txBody>
      </p:sp>
      <p:graphicFrame>
        <p:nvGraphicFramePr>
          <p:cNvPr id="4" name="Table 3">
            <a:extLst>
              <a:ext uri="{FF2B5EF4-FFF2-40B4-BE49-F238E27FC236}">
                <a16:creationId xmlns:a16="http://schemas.microsoft.com/office/drawing/2014/main" id="{34BEDC66-EABA-084C-B075-45C69F90F49F}"/>
              </a:ext>
            </a:extLst>
          </p:cNvPr>
          <p:cNvGraphicFramePr>
            <a:graphicFrameLocks noGrp="1"/>
          </p:cNvGraphicFramePr>
          <p:nvPr/>
        </p:nvGraphicFramePr>
        <p:xfrm>
          <a:off x="2245787" y="2070132"/>
          <a:ext cx="7267656" cy="4728538"/>
        </p:xfrm>
        <a:graphic>
          <a:graphicData uri="http://schemas.openxmlformats.org/drawingml/2006/table">
            <a:tbl>
              <a:tblPr firstRow="1" firstCol="1" bandRow="1">
                <a:tableStyleId>{69012ECD-51FC-41F1-AA8D-1B2483CD663E}</a:tableStyleId>
              </a:tblPr>
              <a:tblGrid>
                <a:gridCol w="972063">
                  <a:extLst>
                    <a:ext uri="{9D8B030D-6E8A-4147-A177-3AD203B41FA5}">
                      <a16:colId xmlns:a16="http://schemas.microsoft.com/office/drawing/2014/main" val="3570030073"/>
                    </a:ext>
                  </a:extLst>
                </a:gridCol>
                <a:gridCol w="4308786">
                  <a:extLst>
                    <a:ext uri="{9D8B030D-6E8A-4147-A177-3AD203B41FA5}">
                      <a16:colId xmlns:a16="http://schemas.microsoft.com/office/drawing/2014/main" val="4268411602"/>
                    </a:ext>
                  </a:extLst>
                </a:gridCol>
                <a:gridCol w="1116733">
                  <a:extLst>
                    <a:ext uri="{9D8B030D-6E8A-4147-A177-3AD203B41FA5}">
                      <a16:colId xmlns:a16="http://schemas.microsoft.com/office/drawing/2014/main" val="3196288287"/>
                    </a:ext>
                  </a:extLst>
                </a:gridCol>
                <a:gridCol w="870074">
                  <a:extLst>
                    <a:ext uri="{9D8B030D-6E8A-4147-A177-3AD203B41FA5}">
                      <a16:colId xmlns:a16="http://schemas.microsoft.com/office/drawing/2014/main" val="1732824742"/>
                    </a:ext>
                  </a:extLst>
                </a:gridCol>
              </a:tblGrid>
              <a:tr h="380149">
                <a:tc>
                  <a:txBody>
                    <a:bodyPr/>
                    <a:lstStyle/>
                    <a:p>
                      <a:pPr algn="just">
                        <a:lnSpc>
                          <a:spcPct val="115000"/>
                        </a:lnSpc>
                        <a:spcAft>
                          <a:spcPts val="1000"/>
                        </a:spcAft>
                      </a:pPr>
                      <a:r>
                        <a:rPr lang="en-US" sz="1100" dirty="0">
                          <a:solidFill>
                            <a:schemeClr val="tx1"/>
                          </a:solidFill>
                          <a:effectLst/>
                        </a:rPr>
                        <a:t> </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Criteria</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a:solidFill>
                            <a:schemeClr val="tx1"/>
                          </a:solidFill>
                          <a:effectLst/>
                        </a:rPr>
                        <a:t>Yes/Need improvement? </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a:solidFill>
                            <a:schemeClr val="tx1"/>
                          </a:solidFill>
                          <a:effectLst/>
                        </a:rPr>
                        <a:t>Comments</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591641"/>
                  </a:ext>
                </a:extLst>
              </a:tr>
              <a:tr h="2274029">
                <a:tc>
                  <a:txBody>
                    <a:bodyPr/>
                    <a:lstStyle/>
                    <a:p>
                      <a:pPr algn="just">
                        <a:lnSpc>
                          <a:spcPct val="115000"/>
                        </a:lnSpc>
                        <a:spcAft>
                          <a:spcPts val="1000"/>
                        </a:spcAft>
                      </a:pPr>
                      <a:r>
                        <a:rPr lang="en-US" sz="1100" dirty="0">
                          <a:solidFill>
                            <a:schemeClr val="tx1"/>
                          </a:solidFill>
                          <a:effectLst/>
                        </a:rPr>
                        <a:t>Content and Organization</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Are the key findings and the significance of the research explained clearly?</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Does the presenter explain how the research reported in the journal article is relevant to his/own study?</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Is the content of the presentation understandable to the non-specialist audience?</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Is the presentation well-structured?</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Are transitional phrases used appropriately to ensure the logical flow of ideas?</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a:solidFill>
                            <a:schemeClr val="tx1"/>
                          </a:solidFill>
                          <a:effectLst/>
                        </a:rPr>
                        <a:t> </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a:solidFill>
                            <a:schemeClr val="tx1"/>
                          </a:solidFill>
                          <a:effectLst/>
                        </a:rPr>
                        <a:t> </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573855"/>
                  </a:ext>
                </a:extLst>
              </a:tr>
              <a:tr h="576826">
                <a:tc>
                  <a:txBody>
                    <a:bodyPr/>
                    <a:lstStyle/>
                    <a:p>
                      <a:pPr algn="just">
                        <a:lnSpc>
                          <a:spcPct val="115000"/>
                        </a:lnSpc>
                        <a:spcAft>
                          <a:spcPts val="1000"/>
                        </a:spcAft>
                      </a:pPr>
                      <a:r>
                        <a:rPr lang="en-US" sz="1100" dirty="0">
                          <a:solidFill>
                            <a:schemeClr val="tx1"/>
                          </a:solidFill>
                          <a:effectLst/>
                        </a:rPr>
                        <a:t>Language</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Does the presenter demonstrate a high level of communicative effectiveness in terms of language range and accuracy?</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 </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a:solidFill>
                            <a:schemeClr val="tx1"/>
                          </a:solidFill>
                          <a:effectLst/>
                        </a:rPr>
                        <a:t> </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95303"/>
                  </a:ext>
                </a:extLst>
              </a:tr>
              <a:tr h="1497534">
                <a:tc>
                  <a:txBody>
                    <a:bodyPr/>
                    <a:lstStyle/>
                    <a:p>
                      <a:pPr algn="just">
                        <a:lnSpc>
                          <a:spcPct val="115000"/>
                        </a:lnSpc>
                        <a:spcAft>
                          <a:spcPts val="1000"/>
                        </a:spcAft>
                      </a:pPr>
                      <a:r>
                        <a:rPr lang="en-US" sz="1100">
                          <a:solidFill>
                            <a:schemeClr val="tx1"/>
                          </a:solidFill>
                          <a:effectLst/>
                        </a:rPr>
                        <a:t>Delivery</a:t>
                      </a:r>
                      <a:endParaRPr lang="en-HK" sz="11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Does the presenter use pronunciation features (stress and intonation, accurate pronunciation of consonants and vowels) effectively?</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Does the presenter use non-verbal skills (e.g. posture, facial expression, body language, eye contact) effectively?</a:t>
                      </a:r>
                      <a:endParaRPr lang="en-HK" sz="1100" dirty="0">
                        <a:solidFill>
                          <a:schemeClr val="tx1"/>
                        </a:solidFill>
                        <a:effectLst/>
                      </a:endParaRPr>
                    </a:p>
                    <a:p>
                      <a:pPr algn="just">
                        <a:lnSpc>
                          <a:spcPct val="115000"/>
                        </a:lnSpc>
                        <a:spcAft>
                          <a:spcPts val="1000"/>
                        </a:spcAft>
                      </a:pPr>
                      <a:r>
                        <a:rPr lang="en-US" sz="1100" dirty="0">
                          <a:solidFill>
                            <a:schemeClr val="tx1"/>
                          </a:solidFill>
                          <a:effectLst/>
                        </a:rPr>
                        <a:t>Are the volume, pace and use of pauses appropriate?</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 </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n-US" sz="1100" dirty="0">
                          <a:solidFill>
                            <a:schemeClr val="tx1"/>
                          </a:solidFill>
                          <a:effectLst/>
                        </a:rPr>
                        <a:t> </a:t>
                      </a:r>
                      <a:endParaRPr lang="en-HK"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984" marR="419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637466"/>
                  </a:ext>
                </a:extLst>
              </a:tr>
            </a:tbl>
          </a:graphicData>
        </a:graphic>
      </p:graphicFrame>
      <p:sp>
        <p:nvSpPr>
          <p:cNvPr id="5" name="Slide Number Placeholder 3">
            <a:extLst>
              <a:ext uri="{FF2B5EF4-FFF2-40B4-BE49-F238E27FC236}">
                <a16:creationId xmlns:a16="http://schemas.microsoft.com/office/drawing/2014/main" id="{BE37BC0A-64C7-485D-BD26-E673B127FA79}"/>
              </a:ext>
            </a:extLst>
          </p:cNvPr>
          <p:cNvSpPr>
            <a:spLocks noGrp="1"/>
          </p:cNvSpPr>
          <p:nvPr>
            <p:ph type="sldNum" sz="quarter" idx="12"/>
          </p:nvPr>
        </p:nvSpPr>
        <p:spPr>
          <a:xfrm>
            <a:off x="531812" y="787782"/>
            <a:ext cx="779767" cy="365125"/>
          </a:xfrm>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973763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93C0-088F-5442-9426-02B9B89A9396}"/>
              </a:ext>
            </a:extLst>
          </p:cNvPr>
          <p:cNvSpPr>
            <a:spLocks noGrp="1"/>
          </p:cNvSpPr>
          <p:nvPr>
            <p:ph type="title"/>
          </p:nvPr>
        </p:nvSpPr>
        <p:spPr>
          <a:xfrm>
            <a:off x="1779815" y="624110"/>
            <a:ext cx="9724798" cy="796476"/>
          </a:xfrm>
        </p:spPr>
        <p:txBody>
          <a:bodyPr/>
          <a:lstStyle/>
          <a:p>
            <a:r>
              <a:rPr lang="en-US" dirty="0"/>
              <a:t>Task 10</a:t>
            </a:r>
          </a:p>
        </p:txBody>
      </p:sp>
      <p:sp>
        <p:nvSpPr>
          <p:cNvPr id="3" name="Content Placeholder 2">
            <a:extLst>
              <a:ext uri="{FF2B5EF4-FFF2-40B4-BE49-F238E27FC236}">
                <a16:creationId xmlns:a16="http://schemas.microsoft.com/office/drawing/2014/main" id="{F827DC96-3D10-5343-899B-7DB00DC819F0}"/>
              </a:ext>
            </a:extLst>
          </p:cNvPr>
          <p:cNvSpPr>
            <a:spLocks noGrp="1"/>
          </p:cNvSpPr>
          <p:nvPr>
            <p:ph idx="1"/>
          </p:nvPr>
        </p:nvSpPr>
        <p:spPr>
          <a:xfrm>
            <a:off x="1779813" y="1534885"/>
            <a:ext cx="9724799" cy="4699659"/>
          </a:xfrm>
        </p:spPr>
        <p:txBody>
          <a:bodyPr>
            <a:normAutofit lnSpcReduction="10000"/>
          </a:bodyPr>
          <a:lstStyle/>
          <a:p>
            <a:pPr marL="0" indent="0">
              <a:buNone/>
            </a:pPr>
            <a:r>
              <a:rPr lang="en-US" sz="2000" b="1" dirty="0"/>
              <a:t>Sharing Your Independent Language Learning Progress </a:t>
            </a:r>
            <a:endParaRPr lang="en-HK" sz="2000" dirty="0"/>
          </a:p>
          <a:p>
            <a:pPr marL="0" indent="0">
              <a:buNone/>
            </a:pPr>
            <a:r>
              <a:rPr lang="en-US" sz="2000" dirty="0"/>
              <a:t>In session 1, you were asked to set language learning goals for yourself and to create a language learning plan.  Now share your learning progress in small groups using the guiding questions below:</a:t>
            </a:r>
          </a:p>
          <a:p>
            <a:pPr marL="0" indent="0">
              <a:buNone/>
            </a:pPr>
            <a:endParaRPr lang="en-HK" sz="2000" dirty="0"/>
          </a:p>
          <a:p>
            <a:pPr lvl="0">
              <a:buClrTx/>
              <a:buFont typeface="+mj-lt"/>
              <a:buAutoNum type="arabicPeriod"/>
            </a:pPr>
            <a:r>
              <a:rPr lang="en-US" sz="2000" dirty="0"/>
              <a:t>What is/are your language learning goals?</a:t>
            </a:r>
            <a:endParaRPr lang="en-HK" sz="2000" dirty="0"/>
          </a:p>
          <a:p>
            <a:pPr lvl="0">
              <a:buClrTx/>
              <a:buFont typeface="+mj-lt"/>
              <a:buAutoNum type="arabicPeriod"/>
            </a:pPr>
            <a:r>
              <a:rPr lang="en-US" sz="2000" dirty="0"/>
              <a:t>What learning materials and methods have you used so far to help you improve the identified language area?</a:t>
            </a:r>
            <a:endParaRPr lang="en-HK" sz="2000" dirty="0"/>
          </a:p>
          <a:p>
            <a:pPr lvl="0">
              <a:buClrTx/>
              <a:buFont typeface="+mj-lt"/>
              <a:buAutoNum type="arabicPeriod"/>
            </a:pPr>
            <a:r>
              <a:rPr lang="en-US" sz="2000" dirty="0"/>
              <a:t>Do you think the materials and methods are effective? Why?</a:t>
            </a:r>
            <a:endParaRPr lang="en-HK" sz="2000" dirty="0"/>
          </a:p>
          <a:p>
            <a:pPr lvl="0">
              <a:buClrTx/>
              <a:buFont typeface="+mj-lt"/>
              <a:buAutoNum type="arabicPeriod"/>
            </a:pPr>
            <a:r>
              <a:rPr lang="en-US" sz="2000" dirty="0"/>
              <a:t>What language learning problems have you encountered and how do you plan to overcome the problems?</a:t>
            </a:r>
            <a:endParaRPr lang="en-HK" sz="2000" dirty="0"/>
          </a:p>
          <a:p>
            <a:pPr lvl="0">
              <a:buClrTx/>
              <a:buFont typeface="+mj-lt"/>
              <a:buAutoNum type="arabicPeriod"/>
            </a:pPr>
            <a:r>
              <a:rPr lang="en-US" sz="2000" dirty="0"/>
              <a:t>Based on the above, which materials and methods might you use in the future? </a:t>
            </a:r>
            <a:endParaRPr lang="en-HK" sz="2000" dirty="0"/>
          </a:p>
          <a:p>
            <a:endParaRPr lang="en-US" dirty="0"/>
          </a:p>
        </p:txBody>
      </p:sp>
      <p:sp>
        <p:nvSpPr>
          <p:cNvPr id="4" name="Slide Number Placeholder 3">
            <a:extLst>
              <a:ext uri="{FF2B5EF4-FFF2-40B4-BE49-F238E27FC236}">
                <a16:creationId xmlns:a16="http://schemas.microsoft.com/office/drawing/2014/main" id="{6F223331-2B7D-B348-B03B-A24DCF410729}"/>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66506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525" y="183844"/>
            <a:ext cx="8911687" cy="645890"/>
          </a:xfrm>
        </p:spPr>
        <p:txBody>
          <a:bodyPr/>
          <a:lstStyle/>
          <a:p>
            <a:r>
              <a:rPr lang="en-US" dirty="0"/>
              <a:t>Task 1</a:t>
            </a:r>
          </a:p>
        </p:txBody>
      </p:sp>
      <p:sp>
        <p:nvSpPr>
          <p:cNvPr id="3" name="Content Placeholder 2"/>
          <p:cNvSpPr>
            <a:spLocks noGrp="1"/>
          </p:cNvSpPr>
          <p:nvPr>
            <p:ph idx="1"/>
          </p:nvPr>
        </p:nvSpPr>
        <p:spPr>
          <a:xfrm>
            <a:off x="1724297" y="897465"/>
            <a:ext cx="9328142" cy="5960535"/>
          </a:xfrm>
        </p:spPr>
        <p:txBody>
          <a:bodyPr>
            <a:normAutofit fontScale="70000" lnSpcReduction="20000"/>
          </a:bodyPr>
          <a:lstStyle/>
          <a:p>
            <a:pPr lvl="0" algn="just">
              <a:lnSpc>
                <a:spcPct val="107000"/>
              </a:lnSpc>
              <a:spcAft>
                <a:spcPts val="600"/>
              </a:spcAft>
              <a:buFont typeface="+mj-lt"/>
              <a:buAutoNum type="arabicPeriod" startAt="3"/>
            </a:pPr>
            <a:r>
              <a:rPr lang="en-US" sz="2400" dirty="0">
                <a:latin typeface="Century Gothic" panose="020B0502020202020204" pitchFamily="34" charset="0"/>
                <a:ea typeface="DengXian"/>
                <a:cs typeface="Times New Roman" panose="02020603050405020304" pitchFamily="18" charset="0"/>
              </a:rPr>
              <a:t>What preparation work is needed for a conference presentation?</a:t>
            </a: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Select a relevant and reputable conference. Check that your research matches the themes of the conference. </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Use a ‘catchy’ title for your presentation because many presentations are run in parallel in most conferences.</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Follow guidelines set by the conference organizers (length, layout, references, etc.), and prepare an abstract or a full paper (depending on the requirements set by the conference </a:t>
            </a:r>
            <a:r>
              <a:rPr lang="en-US" sz="2400" i="1" dirty="0" err="1">
                <a:solidFill>
                  <a:srgbClr val="0070C0"/>
                </a:solidFill>
                <a:latin typeface="Century Gothic" panose="020B0502020202020204" pitchFamily="34" charset="0"/>
                <a:ea typeface="DengXian"/>
                <a:cs typeface="Times New Roman" panose="02020603050405020304" pitchFamily="18" charset="0"/>
              </a:rPr>
              <a:t>organisers</a:t>
            </a:r>
            <a:r>
              <a:rPr lang="en-US" sz="2400" i="1" dirty="0">
                <a:solidFill>
                  <a:srgbClr val="0070C0"/>
                </a:solidFill>
                <a:latin typeface="Century Gothic" panose="020B0502020202020204" pitchFamily="34" charset="0"/>
                <a:ea typeface="DengXian"/>
                <a:cs typeface="Times New Roman" panose="02020603050405020304" pitchFamily="18" charset="0"/>
              </a:rPr>
              <a:t>).</a:t>
            </a:r>
            <a:endParaRPr lang="en-US" sz="2400" dirty="0">
              <a:latin typeface="Century Gothic" panose="020B0502020202020204" pitchFamily="34" charset="0"/>
              <a:ea typeface="DengXian"/>
              <a:cs typeface="Times New Roman" panose="02020603050405020304" pitchFamily="18" charset="0"/>
            </a:endParaRPr>
          </a:p>
          <a:p>
            <a:pPr indent="0" algn="just">
              <a:lnSpc>
                <a:spcPct val="107000"/>
              </a:lnSpc>
              <a:buNone/>
            </a:pP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mj-lt"/>
              <a:buAutoNum type="arabicPeriod" startAt="4"/>
            </a:pPr>
            <a:r>
              <a:rPr lang="en-US" sz="2400" dirty="0">
                <a:latin typeface="Century Gothic" panose="020B0502020202020204" pitchFamily="34" charset="0"/>
                <a:ea typeface="DengXian"/>
                <a:cs typeface="Times New Roman" panose="02020603050405020304" pitchFamily="18" charset="0"/>
              </a:rPr>
              <a:t>What do you need to consider when preparing the content of a conference presentation?</a:t>
            </a: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Is the purpose clearly stated?</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Is the thesis/topic clearly stated?</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Are the arguments/ideas supported with evidence?</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Are all the contents relevant to the topic?</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Is the level of technicality suited to the audience?</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Is the organization of ideas clear?</a:t>
            </a:r>
            <a:endParaRPr lang="en-US" sz="2400" dirty="0">
              <a:latin typeface="Century Gothic" panose="020B0502020202020204" pitchFamily="34" charset="0"/>
              <a:ea typeface="DengXian"/>
              <a:cs typeface="Times New Roman" panose="02020603050405020304" pitchFamily="18" charset="0"/>
            </a:endParaRPr>
          </a:p>
          <a:p>
            <a:pPr lvl="0" algn="just">
              <a:lnSpc>
                <a:spcPct val="107000"/>
              </a:lnSpc>
              <a:spcAft>
                <a:spcPts val="800"/>
              </a:spcAft>
              <a:buFont typeface="Symbol" panose="05050102010706020507" pitchFamily="18" charset="2"/>
              <a:buChar char=""/>
            </a:pPr>
            <a:r>
              <a:rPr lang="en-US" sz="2400" i="1" dirty="0">
                <a:solidFill>
                  <a:srgbClr val="0070C0"/>
                </a:solidFill>
                <a:latin typeface="Century Gothic" panose="020B0502020202020204" pitchFamily="34" charset="0"/>
                <a:ea typeface="DengXian"/>
                <a:cs typeface="Times New Roman" panose="02020603050405020304" pitchFamily="18" charset="0"/>
              </a:rPr>
              <a:t>Are the visual aids well-designed?</a:t>
            </a:r>
            <a:endParaRPr lang="en-US" sz="2400" dirty="0">
              <a:latin typeface="Century Gothic" panose="020B0502020202020204" pitchFamily="34" charset="0"/>
              <a:ea typeface="DengXian"/>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8776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7044"/>
            <a:ext cx="8911687" cy="1280890"/>
          </a:xfrm>
        </p:spPr>
        <p:txBody>
          <a:bodyPr/>
          <a:lstStyle/>
          <a:p>
            <a:r>
              <a:rPr lang="en-US" dirty="0"/>
              <a:t>Task 2 </a:t>
            </a:r>
            <a:r>
              <a:rPr lang="en-US" dirty="0" err="1"/>
              <a:t>Analyse</a:t>
            </a:r>
            <a:r>
              <a:rPr lang="en-US" dirty="0"/>
              <a:t> Your Audience</a:t>
            </a:r>
          </a:p>
        </p:txBody>
      </p:sp>
      <p:sp>
        <p:nvSpPr>
          <p:cNvPr id="3" name="Content Placeholder 2"/>
          <p:cNvSpPr>
            <a:spLocks noGrp="1"/>
          </p:cNvSpPr>
          <p:nvPr>
            <p:ph idx="1"/>
          </p:nvPr>
        </p:nvSpPr>
        <p:spPr>
          <a:xfrm>
            <a:off x="1828800" y="1236133"/>
            <a:ext cx="9675812" cy="5503333"/>
          </a:xfrm>
        </p:spPr>
        <p:txBody>
          <a:bodyPr>
            <a:normAutofit fontScale="92500" lnSpcReduction="20000"/>
          </a:bodyPr>
          <a:lstStyle/>
          <a:p>
            <a:pPr marL="0" indent="0">
              <a:lnSpc>
                <a:spcPct val="150000"/>
              </a:lnSpc>
              <a:buNone/>
            </a:pPr>
            <a:r>
              <a:rPr lang="en-US" dirty="0"/>
              <a:t>Knowing your audience is critical when preparing for a conference presentation. Anticipating the interests, needs, background and knowledge of the audience will help you connect your specific research to the general interests/concerns in the field. This will make your presentations more interesting and relevant to the audience. </a:t>
            </a:r>
          </a:p>
          <a:p>
            <a:pPr marL="0" indent="0">
              <a:lnSpc>
                <a:spcPct val="150000"/>
              </a:lnSpc>
              <a:buNone/>
            </a:pPr>
            <a:r>
              <a:rPr lang="en-US" dirty="0"/>
              <a:t>Here are some questions you should consider when analyzing your audience in a conference presentation:</a:t>
            </a:r>
          </a:p>
          <a:p>
            <a:pPr lvl="0">
              <a:lnSpc>
                <a:spcPct val="150000"/>
              </a:lnSpc>
              <a:buFont typeface="+mj-lt"/>
              <a:buAutoNum type="arabicPeriod"/>
            </a:pPr>
            <a:r>
              <a:rPr lang="en-US" dirty="0"/>
              <a:t>Who are likely to be your audience?</a:t>
            </a:r>
          </a:p>
          <a:p>
            <a:pPr lvl="0">
              <a:lnSpc>
                <a:spcPct val="150000"/>
              </a:lnSpc>
              <a:buFont typeface="+mj-lt"/>
              <a:buAutoNum type="arabicPeriod"/>
            </a:pPr>
            <a:r>
              <a:rPr lang="en-US" dirty="0"/>
              <a:t>What do you think your audience would like to find out about your research?</a:t>
            </a:r>
          </a:p>
          <a:p>
            <a:pPr lvl="0">
              <a:lnSpc>
                <a:spcPct val="150000"/>
              </a:lnSpc>
              <a:buFont typeface="+mj-lt"/>
              <a:buAutoNum type="arabicPeriod"/>
            </a:pPr>
            <a:r>
              <a:rPr lang="en-US" dirty="0"/>
              <a:t>What are the main aims of the conference? (Review the theme and the key words/concepts of the conference)</a:t>
            </a:r>
          </a:p>
          <a:p>
            <a:pPr lvl="0">
              <a:lnSpc>
                <a:spcPct val="150000"/>
              </a:lnSpc>
              <a:buFont typeface="+mj-lt"/>
              <a:buAutoNum type="arabicPeriod"/>
            </a:pPr>
            <a:r>
              <a:rPr lang="en-US" dirty="0"/>
              <a:t>What are the primary concerns of the field? (How do you bridge the gap between your research and your field’s broader interest and concerns?)</a:t>
            </a:r>
          </a:p>
          <a:p>
            <a:pPr lvl="0">
              <a:lnSpc>
                <a:spcPct val="150000"/>
              </a:lnSpc>
              <a:buFont typeface="+mj-lt"/>
              <a:buAutoNum type="arabicPeriod"/>
            </a:pPr>
            <a:r>
              <a:rPr lang="en-US" dirty="0"/>
              <a:t>How can you contextualize your research within the trends/developments in the field? </a:t>
            </a:r>
          </a:p>
        </p:txBody>
      </p:sp>
    </p:spTree>
    <p:extLst>
      <p:ext uri="{BB962C8B-B14F-4D97-AF65-F5344CB8AC3E}">
        <p14:creationId xmlns:p14="http://schemas.microsoft.com/office/powerpoint/2010/main" val="63995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933" y="624110"/>
            <a:ext cx="8911687" cy="1280890"/>
          </a:xfrm>
        </p:spPr>
        <p:txBody>
          <a:bodyPr/>
          <a:lstStyle/>
          <a:p>
            <a:r>
              <a:rPr lang="en-US" dirty="0"/>
              <a:t>Task 2</a:t>
            </a:r>
          </a:p>
        </p:txBody>
      </p:sp>
      <p:sp>
        <p:nvSpPr>
          <p:cNvPr id="3" name="Content Placeholder 2"/>
          <p:cNvSpPr>
            <a:spLocks noGrp="1"/>
          </p:cNvSpPr>
          <p:nvPr>
            <p:ph idx="1"/>
          </p:nvPr>
        </p:nvSpPr>
        <p:spPr>
          <a:xfrm>
            <a:off x="2048933" y="1761067"/>
            <a:ext cx="9455679" cy="4150155"/>
          </a:xfrm>
        </p:spPr>
        <p:txBody>
          <a:bodyPr/>
          <a:lstStyle/>
          <a:p>
            <a:pPr marL="0" indent="0">
              <a:lnSpc>
                <a:spcPct val="150000"/>
              </a:lnSpc>
              <a:buNone/>
            </a:pPr>
            <a:r>
              <a:rPr lang="en-HK" sz="2000" dirty="0"/>
              <a:t>Imagine that you are going to give a presentation at the academic conference you had identified in Task 1 Q1. Analyse your audience using the questions above. Make notes in the box below and share your views with a partner.</a:t>
            </a:r>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US" dirty="0"/>
          </a:p>
        </p:txBody>
      </p:sp>
    </p:spTree>
    <p:extLst>
      <p:ext uri="{BB962C8B-B14F-4D97-AF65-F5344CB8AC3E}">
        <p14:creationId xmlns:p14="http://schemas.microsoft.com/office/powerpoint/2010/main" val="268306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92" y="319310"/>
            <a:ext cx="8911687" cy="1280890"/>
          </a:xfrm>
        </p:spPr>
        <p:txBody>
          <a:bodyPr/>
          <a:lstStyle/>
          <a:p>
            <a:r>
              <a:rPr lang="en-US" dirty="0"/>
              <a:t>Basic Structure of a Conference Presentation</a:t>
            </a:r>
          </a:p>
        </p:txBody>
      </p:sp>
      <p:sp>
        <p:nvSpPr>
          <p:cNvPr id="3" name="Content Placeholder 2"/>
          <p:cNvSpPr>
            <a:spLocks noGrp="1"/>
          </p:cNvSpPr>
          <p:nvPr>
            <p:ph idx="1"/>
          </p:nvPr>
        </p:nvSpPr>
        <p:spPr>
          <a:xfrm>
            <a:off x="1591733" y="1794933"/>
            <a:ext cx="9912879" cy="4116289"/>
          </a:xfrm>
        </p:spPr>
        <p:txBody>
          <a:bodyPr/>
          <a:lstStyle/>
          <a:p>
            <a:pPr>
              <a:lnSpc>
                <a:spcPct val="150000"/>
              </a:lnSpc>
            </a:pPr>
            <a:r>
              <a:rPr lang="en-US" dirty="0"/>
              <a:t>In a conference presentation, you need to choose an aspect of your research that can be concisely conveyed to an audience within the timeframe (usually about 20 minutes + 5-10 minutes for Q&amp;A) you are given. Do not attempt to cover your entire PhD thesis. A useful simple structure is shown below:</a:t>
            </a:r>
          </a:p>
          <a:p>
            <a:endParaRPr lang="en-US" dirty="0"/>
          </a:p>
        </p:txBody>
      </p:sp>
      <p:graphicFrame>
        <p:nvGraphicFramePr>
          <p:cNvPr id="4" name="Diagram 3"/>
          <p:cNvGraphicFramePr/>
          <p:nvPr/>
        </p:nvGraphicFramePr>
        <p:xfrm>
          <a:off x="2393949" y="3200401"/>
          <a:ext cx="7732183" cy="3217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571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C98C-7115-F842-9745-41237104ED85}"/>
              </a:ext>
            </a:extLst>
          </p:cNvPr>
          <p:cNvSpPr>
            <a:spLocks noGrp="1"/>
          </p:cNvSpPr>
          <p:nvPr>
            <p:ph type="title"/>
          </p:nvPr>
        </p:nvSpPr>
        <p:spPr>
          <a:xfrm>
            <a:off x="1743741" y="624110"/>
            <a:ext cx="9760872" cy="736857"/>
          </a:xfrm>
        </p:spPr>
        <p:txBody>
          <a:bodyPr/>
          <a:lstStyle/>
          <a:p>
            <a:r>
              <a:rPr lang="en-US" dirty="0"/>
              <a:t>Task 3</a:t>
            </a:r>
          </a:p>
        </p:txBody>
      </p:sp>
      <p:sp>
        <p:nvSpPr>
          <p:cNvPr id="3" name="Content Placeholder 2">
            <a:extLst>
              <a:ext uri="{FF2B5EF4-FFF2-40B4-BE49-F238E27FC236}">
                <a16:creationId xmlns:a16="http://schemas.microsoft.com/office/drawing/2014/main" id="{4C01EDF0-4767-A34C-B645-E91A29F55246}"/>
              </a:ext>
            </a:extLst>
          </p:cNvPr>
          <p:cNvSpPr>
            <a:spLocks noGrp="1"/>
          </p:cNvSpPr>
          <p:nvPr>
            <p:ph idx="1"/>
          </p:nvPr>
        </p:nvSpPr>
        <p:spPr>
          <a:xfrm>
            <a:off x="1743740" y="1658679"/>
            <a:ext cx="9760872" cy="4575211"/>
          </a:xfrm>
        </p:spPr>
        <p:txBody>
          <a:bodyPr>
            <a:normAutofit fontScale="77500" lnSpcReduction="20000"/>
          </a:bodyPr>
          <a:lstStyle/>
          <a:p>
            <a:pPr marL="0" indent="0">
              <a:buNone/>
            </a:pPr>
            <a:r>
              <a:rPr lang="en-US" sz="2300" b="1" dirty="0"/>
              <a:t>General Rules for Giving an Academic Presentation</a:t>
            </a:r>
            <a:endParaRPr lang="en-HK" sz="2300" dirty="0"/>
          </a:p>
          <a:p>
            <a:pPr marL="0" indent="0">
              <a:buNone/>
            </a:pPr>
            <a:endParaRPr lang="en-HK" sz="2300" dirty="0"/>
          </a:p>
          <a:p>
            <a:pPr marL="0" indent="0">
              <a:lnSpc>
                <a:spcPct val="120000"/>
              </a:lnSpc>
              <a:buNone/>
            </a:pPr>
            <a:r>
              <a:rPr lang="en-HK" sz="2300" dirty="0"/>
              <a:t>As a graduate student, you have many opportunities to give academic presentations at academic seminars and at academic conferences. Being able to give an engaging and a well-organized presentation is an invaluable skill that you should develop during your postgraduate studies. </a:t>
            </a:r>
          </a:p>
          <a:p>
            <a:pPr marL="0" indent="0">
              <a:lnSpc>
                <a:spcPct val="120000"/>
              </a:lnSpc>
              <a:buNone/>
            </a:pPr>
            <a:endParaRPr lang="en-HK" sz="2300" dirty="0"/>
          </a:p>
          <a:p>
            <a:pPr marL="0" indent="0">
              <a:lnSpc>
                <a:spcPct val="120000"/>
              </a:lnSpc>
              <a:buNone/>
            </a:pPr>
            <a:r>
              <a:rPr lang="en-HK" sz="2300" dirty="0"/>
              <a:t>Watch a video on “Academic Presentation Skills” prepared by the University of Melbourne. The video summarizes the general rules for an academic presentation.  Link to the video: </a:t>
            </a:r>
            <a:r>
              <a:rPr lang="en-US" sz="2300" u="sng" dirty="0">
                <a:hlinkClick r:id="rId2"/>
              </a:rPr>
              <a:t>https://www.youtube.com/watch?v=pNIO5KkIq7Y</a:t>
            </a:r>
            <a:endParaRPr lang="en-US" sz="2300" u="sng" dirty="0"/>
          </a:p>
          <a:p>
            <a:pPr marL="0" indent="0">
              <a:lnSpc>
                <a:spcPct val="120000"/>
              </a:lnSpc>
              <a:buNone/>
            </a:pPr>
            <a:endParaRPr lang="en-US" sz="2300" u="sng" dirty="0"/>
          </a:p>
          <a:p>
            <a:pPr marL="0" indent="0">
              <a:lnSpc>
                <a:spcPct val="120000"/>
              </a:lnSpc>
              <a:buNone/>
            </a:pPr>
            <a:r>
              <a:rPr lang="en-HK" sz="2300" dirty="0"/>
              <a:t>Watch part 1 of the video (0:00-5:50) about planning and structuring your presentation. Take notes and use your notes to answer the following questions:</a:t>
            </a:r>
          </a:p>
          <a:p>
            <a:pPr marL="0" indent="0">
              <a:buNone/>
            </a:pPr>
            <a:endParaRPr lang="en-HK" sz="20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2287279-4795-5349-A983-06DEEB5856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5018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E7CD3-3FF4-3646-917D-8357E1D5CA10}"/>
              </a:ext>
            </a:extLst>
          </p:cNvPr>
          <p:cNvSpPr>
            <a:spLocks noGrp="1"/>
          </p:cNvSpPr>
          <p:nvPr>
            <p:ph idx="1"/>
          </p:nvPr>
        </p:nvSpPr>
        <p:spPr>
          <a:xfrm>
            <a:off x="8171208" y="771156"/>
            <a:ext cx="3923810" cy="6086844"/>
          </a:xfrm>
        </p:spPr>
        <p:txBody>
          <a:bodyPr>
            <a:normAutofit fontScale="77500" lnSpcReduction="20000"/>
          </a:bodyPr>
          <a:lstStyle/>
          <a:p>
            <a:pPr marL="0" lvl="0" indent="0">
              <a:buNone/>
            </a:pPr>
            <a:endParaRPr lang="en-HK" sz="2000" dirty="0"/>
          </a:p>
          <a:p>
            <a:pPr marL="457200" indent="-457200">
              <a:lnSpc>
                <a:spcPct val="130000"/>
              </a:lnSpc>
              <a:buFont typeface="+mj-lt"/>
              <a:buAutoNum type="arabicPeriod"/>
            </a:pPr>
            <a:r>
              <a:rPr lang="en-HK" sz="2000" dirty="0"/>
              <a:t>What are the five things that presenters need to know when preparing for a presentation?</a:t>
            </a:r>
          </a:p>
          <a:p>
            <a:pPr marL="457200" indent="-457200">
              <a:lnSpc>
                <a:spcPct val="130000"/>
              </a:lnSpc>
              <a:buFont typeface="+mj-lt"/>
              <a:buAutoNum type="arabicPeriod"/>
            </a:pPr>
            <a:r>
              <a:rPr lang="en-HK" sz="2000" dirty="0"/>
              <a:t>What is the general structure of an academic presentation?</a:t>
            </a:r>
          </a:p>
          <a:p>
            <a:pPr marL="457200" indent="-457200">
              <a:lnSpc>
                <a:spcPct val="130000"/>
              </a:lnSpc>
              <a:buFont typeface="+mj-lt"/>
              <a:buAutoNum type="arabicPeriod"/>
            </a:pPr>
            <a:r>
              <a:rPr lang="en-HK" sz="2000" dirty="0"/>
              <a:t>The speaker mentioned using a hook at the beginning of the presentation to engage the audience. What are some possible ways suggested by the speaker?</a:t>
            </a:r>
          </a:p>
          <a:p>
            <a:pPr marL="457200" indent="-457200">
              <a:lnSpc>
                <a:spcPct val="130000"/>
              </a:lnSpc>
              <a:buFont typeface="+mj-lt"/>
              <a:buAutoNum type="arabicPeriod"/>
            </a:pPr>
            <a:r>
              <a:rPr lang="en-HK" sz="2000" dirty="0"/>
              <a:t>According to the speaker in the video, what are some examples of functional language that give signals to the audience about what the presenter is saying? Can you think of other signalling and transition words for oral presentations?</a:t>
            </a:r>
          </a:p>
          <a:p>
            <a:endParaRPr lang="en-HK" dirty="0"/>
          </a:p>
          <a:p>
            <a:endParaRPr lang="en-US" dirty="0"/>
          </a:p>
        </p:txBody>
      </p:sp>
      <p:sp>
        <p:nvSpPr>
          <p:cNvPr id="4" name="Slide Number Placeholder 3">
            <a:extLst>
              <a:ext uri="{FF2B5EF4-FFF2-40B4-BE49-F238E27FC236}">
                <a16:creationId xmlns:a16="http://schemas.microsoft.com/office/drawing/2014/main" id="{78493671-972D-4141-9610-4C2C9A5E3FC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qFLL-XB56UU"/>
          <p:cNvPicPr>
            <a:picLocks noRot="1" noChangeAspect="1"/>
          </p:cNvPicPr>
          <p:nvPr>
            <a:videoFile r:link="rId1"/>
          </p:nvPr>
        </p:nvPicPr>
        <p:blipFill>
          <a:blip r:embed="rId3"/>
          <a:stretch>
            <a:fillRect/>
          </a:stretch>
        </p:blipFill>
        <p:spPr>
          <a:xfrm>
            <a:off x="277091" y="1544608"/>
            <a:ext cx="7746539" cy="4357428"/>
          </a:xfrm>
          <a:prstGeom prst="rect">
            <a:avLst/>
          </a:prstGeom>
        </p:spPr>
      </p:pic>
    </p:spTree>
    <p:extLst>
      <p:ext uri="{BB962C8B-B14F-4D97-AF65-F5344CB8AC3E}">
        <p14:creationId xmlns:p14="http://schemas.microsoft.com/office/powerpoint/2010/main" val="208097501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BE5400CADFA0469A091337646547C3" ma:contentTypeVersion="18" ma:contentTypeDescription="Create a new document." ma:contentTypeScope="" ma:versionID="8c181785002a1dbe4526f90e3827fc40">
  <xsd:schema xmlns:xsd="http://www.w3.org/2001/XMLSchema" xmlns:xs="http://www.w3.org/2001/XMLSchema" xmlns:p="http://schemas.microsoft.com/office/2006/metadata/properties" xmlns:ns3="30d3476f-ec53-4671-8980-d10767fdaaec" xmlns:ns4="4b97df95-d6ed-4c71-86d4-bf7c4bd3aaf0" targetNamespace="http://schemas.microsoft.com/office/2006/metadata/properties" ma:root="true" ma:fieldsID="49d229b7914550cb2e0d3eae77a3ab84" ns3:_="" ns4:_="">
    <xsd:import namespace="30d3476f-ec53-4671-8980-d10767fdaaec"/>
    <xsd:import namespace="4b97df95-d6ed-4c71-86d4-bf7c4bd3aaf0"/>
    <xsd:element name="properties">
      <xsd:complexType>
        <xsd:sequence>
          <xsd:element name="documentManagement">
            <xsd:complexType>
              <xsd:all>
                <xsd:element ref="ns3:MigrationWizId" minOccurs="0"/>
                <xsd:element ref="ns3:MigrationWizIdPermissions" minOccurs="0"/>
                <xsd:element ref="ns3:MigrationWizIdVersion"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3476f-ec53-4671-8980-d10767fdaaec"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element name="_activity" ma:index="2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97df95-d6ed-4c71-86d4-bf7c4bd3aaf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WizId xmlns="30d3476f-ec53-4671-8980-d10767fdaaec" xsi:nil="true"/>
    <MigrationWizIdPermissions xmlns="30d3476f-ec53-4671-8980-d10767fdaaec" xsi:nil="true"/>
    <MigrationWizIdVersion xmlns="30d3476f-ec53-4671-8980-d10767fdaaec" xsi:nil="true"/>
    <_activity xmlns="30d3476f-ec53-4671-8980-d10767fdaaec" xsi:nil="true"/>
  </documentManagement>
</p:properties>
</file>

<file path=customXml/itemProps1.xml><?xml version="1.0" encoding="utf-8"?>
<ds:datastoreItem xmlns:ds="http://schemas.openxmlformats.org/officeDocument/2006/customXml" ds:itemID="{BFE536AC-126A-4B29-B0DA-6BADDCD17925}">
  <ds:schemaRefs>
    <ds:schemaRef ds:uri="http://schemas.microsoft.com/sharepoint/v3/contenttype/forms"/>
  </ds:schemaRefs>
</ds:datastoreItem>
</file>

<file path=customXml/itemProps2.xml><?xml version="1.0" encoding="utf-8"?>
<ds:datastoreItem xmlns:ds="http://schemas.openxmlformats.org/officeDocument/2006/customXml" ds:itemID="{0FAE07D0-562E-4167-A178-1C88402681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3476f-ec53-4671-8980-d10767fdaaec"/>
    <ds:schemaRef ds:uri="4b97df95-d6ed-4c71-86d4-bf7c4bd3a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350F3A-4165-410A-A27F-860CE8FF6751}">
  <ds:schemaRefs>
    <ds:schemaRef ds:uri="http://www.w3.org/XML/1998/namespace"/>
    <ds:schemaRef ds:uri="http://purl.org/dc/terms/"/>
    <ds:schemaRef ds:uri="http://schemas.openxmlformats.org/package/2006/metadata/core-properties"/>
    <ds:schemaRef ds:uri="http://schemas.microsoft.com/office/2006/metadata/properties"/>
    <ds:schemaRef ds:uri="4b97df95-d6ed-4c71-86d4-bf7c4bd3aaf0"/>
    <ds:schemaRef ds:uri="http://schemas.microsoft.com/office/2006/documentManagement/types"/>
    <ds:schemaRef ds:uri="30d3476f-ec53-4671-8980-d10767fdaaec"/>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737</TotalTime>
  <Words>4441</Words>
  <Application>Microsoft Office PowerPoint</Application>
  <PresentationFormat>Widescreen</PresentationFormat>
  <Paragraphs>406</Paragraphs>
  <Slides>31</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DengXian</vt:lpstr>
      <vt:lpstr>Arial</vt:lpstr>
      <vt:lpstr>Calibri</vt:lpstr>
      <vt:lpstr>Century Gothic</vt:lpstr>
      <vt:lpstr>Symbol</vt:lpstr>
      <vt:lpstr>Wingdings</vt:lpstr>
      <vt:lpstr>Wingdings 3</vt:lpstr>
      <vt:lpstr>Wisp</vt:lpstr>
      <vt:lpstr>MCCP6020  Advanced English for Academic Purposes</vt:lpstr>
      <vt:lpstr>Learning Outcomes</vt:lpstr>
      <vt:lpstr>Task 1</vt:lpstr>
      <vt:lpstr>Task 1</vt:lpstr>
      <vt:lpstr>Task 2 Analyse Your Audience</vt:lpstr>
      <vt:lpstr>Task 2</vt:lpstr>
      <vt:lpstr>Basic Structure of a Conference Presentation</vt:lpstr>
      <vt:lpstr>Task 3</vt:lpstr>
      <vt:lpstr>PowerPoint Presentation</vt:lpstr>
      <vt:lpstr>PowerPoint Presentation</vt:lpstr>
      <vt:lpstr>PowerPoint Presentation</vt:lpstr>
      <vt:lpstr>PowerPoint Presentation</vt:lpstr>
      <vt:lpstr>PowerPoint Presentation</vt:lpstr>
      <vt:lpstr>Task 4</vt:lpstr>
      <vt:lpstr>Task 4</vt:lpstr>
      <vt:lpstr>PowerPoint Presentation</vt:lpstr>
      <vt:lpstr>PowerPoint Presentation</vt:lpstr>
      <vt:lpstr>Task 4</vt:lpstr>
      <vt:lpstr>Task 5</vt:lpstr>
      <vt:lpstr>PowerPoint Presentation</vt:lpstr>
      <vt:lpstr>PowerPoint Presentation</vt:lpstr>
      <vt:lpstr>PowerPoint Presentation</vt:lpstr>
      <vt:lpstr>PowerPoint Presentation</vt:lpstr>
      <vt:lpstr>PowerPoint Presentation</vt:lpstr>
      <vt:lpstr>Task 6</vt:lpstr>
      <vt:lpstr>Task 7</vt:lpstr>
      <vt:lpstr>PowerPoint Presentation</vt:lpstr>
      <vt:lpstr>What kinds of skills does the speaker use to explain technical concepts to the non-specialist audience? </vt:lpstr>
      <vt:lpstr>Task 8</vt:lpstr>
      <vt:lpstr>Task 9</vt:lpstr>
      <vt:lpstr>Task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MCCP7020 Advanced English for Academic Purposes</dc:title>
  <dc:creator>Law Yuen Yi</dc:creator>
  <cp:lastModifiedBy>Author</cp:lastModifiedBy>
  <cp:revision>42</cp:revision>
  <dcterms:created xsi:type="dcterms:W3CDTF">2020-08-06T15:26:08Z</dcterms:created>
  <dcterms:modified xsi:type="dcterms:W3CDTF">2025-08-27T05:30:18Z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0x0101006CBE5400CADFA0469A091337646547C3</vt:lpwstr>
  </property>
</Properties>
</file>